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5"/>
  </p:notesMasterIdLst>
  <p:sldIdLst>
    <p:sldId id="256" r:id="rId2"/>
    <p:sldId id="490" r:id="rId3"/>
    <p:sldId id="491" r:id="rId4"/>
    <p:sldId id="492" r:id="rId5"/>
    <p:sldId id="493" r:id="rId6"/>
    <p:sldId id="257" r:id="rId7"/>
    <p:sldId id="469" r:id="rId8"/>
    <p:sldId id="405" r:id="rId9"/>
    <p:sldId id="406" r:id="rId10"/>
    <p:sldId id="400" r:id="rId11"/>
    <p:sldId id="402" r:id="rId12"/>
    <p:sldId id="403" r:id="rId13"/>
    <p:sldId id="404" r:id="rId14"/>
    <p:sldId id="266" r:id="rId15"/>
    <p:sldId id="407" r:id="rId16"/>
    <p:sldId id="408" r:id="rId17"/>
    <p:sldId id="409" r:id="rId18"/>
    <p:sldId id="410" r:id="rId19"/>
    <p:sldId id="411" r:id="rId20"/>
    <p:sldId id="268" r:id="rId21"/>
    <p:sldId id="415" r:id="rId22"/>
    <p:sldId id="439" r:id="rId23"/>
    <p:sldId id="438" r:id="rId24"/>
    <p:sldId id="447" r:id="rId25"/>
    <p:sldId id="431" r:id="rId26"/>
    <p:sldId id="429" r:id="rId27"/>
    <p:sldId id="470" r:id="rId28"/>
    <p:sldId id="430" r:id="rId29"/>
    <p:sldId id="471" r:id="rId30"/>
    <p:sldId id="472" r:id="rId31"/>
    <p:sldId id="274" r:id="rId32"/>
    <p:sldId id="473" r:id="rId33"/>
    <p:sldId id="462" r:id="rId34"/>
    <p:sldId id="463" r:id="rId35"/>
    <p:sldId id="275" r:id="rId36"/>
    <p:sldId id="441" r:id="rId37"/>
    <p:sldId id="442" r:id="rId38"/>
    <p:sldId id="443" r:id="rId39"/>
    <p:sldId id="444" r:id="rId40"/>
    <p:sldId id="276" r:id="rId41"/>
    <p:sldId id="450" r:id="rId42"/>
    <p:sldId id="451" r:id="rId43"/>
    <p:sldId id="452" r:id="rId44"/>
    <p:sldId id="453" r:id="rId45"/>
    <p:sldId id="474" r:id="rId46"/>
    <p:sldId id="475" r:id="rId47"/>
    <p:sldId id="454" r:id="rId48"/>
    <p:sldId id="445" r:id="rId49"/>
    <p:sldId id="277" r:id="rId50"/>
    <p:sldId id="419" r:id="rId51"/>
    <p:sldId id="422" r:id="rId52"/>
    <p:sldId id="476" r:id="rId53"/>
    <p:sldId id="477" r:id="rId54"/>
    <p:sldId id="478" r:id="rId55"/>
    <p:sldId id="479" r:id="rId56"/>
    <p:sldId id="278" r:id="rId57"/>
    <p:sldId id="280" r:id="rId58"/>
    <p:sldId id="464" r:id="rId59"/>
    <p:sldId id="465" r:id="rId60"/>
    <p:sldId id="466" r:id="rId61"/>
    <p:sldId id="467" r:id="rId62"/>
    <p:sldId id="468" r:id="rId63"/>
    <p:sldId id="424" r:id="rId64"/>
    <p:sldId id="456" r:id="rId65"/>
    <p:sldId id="485" r:id="rId66"/>
    <p:sldId id="486" r:id="rId67"/>
    <p:sldId id="487" r:id="rId68"/>
    <p:sldId id="488" r:id="rId69"/>
    <p:sldId id="489" r:id="rId70"/>
    <p:sldId id="397" r:id="rId71"/>
    <p:sldId id="480" r:id="rId72"/>
    <p:sldId id="481" r:id="rId73"/>
    <p:sldId id="482" r:id="rId74"/>
    <p:sldId id="483" r:id="rId75"/>
    <p:sldId id="448" r:id="rId76"/>
    <p:sldId id="459" r:id="rId77"/>
    <p:sldId id="460" r:id="rId78"/>
    <p:sldId id="461" r:id="rId79"/>
    <p:sldId id="458" r:id="rId80"/>
    <p:sldId id="279" r:id="rId81"/>
    <p:sldId id="440" r:id="rId82"/>
    <p:sldId id="446" r:id="rId83"/>
    <p:sldId id="433" r:id="rId84"/>
    <p:sldId id="434" r:id="rId85"/>
    <p:sldId id="435" r:id="rId86"/>
    <p:sldId id="436" r:id="rId87"/>
    <p:sldId id="283" r:id="rId88"/>
    <p:sldId id="284" r:id="rId89"/>
    <p:sldId id="392" r:id="rId90"/>
    <p:sldId id="393" r:id="rId91"/>
    <p:sldId id="285" r:id="rId92"/>
    <p:sldId id="270" r:id="rId93"/>
    <p:sldId id="271" r:id="rId94"/>
    <p:sldId id="272" r:id="rId95"/>
    <p:sldId id="273" r:id="rId96"/>
    <p:sldId id="416" r:id="rId97"/>
    <p:sldId id="417" r:id="rId98"/>
    <p:sldId id="418" r:id="rId99"/>
    <p:sldId id="282" r:id="rId100"/>
    <p:sldId id="449" r:id="rId101"/>
    <p:sldId id="264" r:id="rId102"/>
    <p:sldId id="401" r:id="rId103"/>
    <p:sldId id="437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AD00"/>
    <a:srgbClr val="ED7BBC"/>
    <a:srgbClr val="D2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19"/>
    <p:restoredTop sz="97173"/>
  </p:normalViewPr>
  <p:slideViewPr>
    <p:cSldViewPr snapToGrid="0">
      <p:cViewPr varScale="1">
        <p:scale>
          <a:sx n="169" d="100"/>
          <a:sy n="169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0BDF-DFCB-3C4D-9174-6E13B6903612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AA35B-76DA-1240-BA84-1028DA908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538A-B80A-7499-529C-53A150315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C4A09-5CD7-A1CA-5FD7-CAC2D3C96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71E5E-3AE7-23F2-8315-7E0DF04C0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5199B24-50AC-BD4D-8C96-30ACA9F1EA3E}" type="datetime1">
              <a:rPr lang="en-GB" smtClean="0"/>
              <a:t>26/02/2024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03AEF-AFAC-CAEA-E742-BE40F1BD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Vertical Reconstruction SN Collab 2024 Marseille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49476-5309-AAEE-C932-1365B84F5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C775C06-E6FF-2B41-9965-ECD387385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87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89C72-98D7-4C29-AFDB-F3C08D51E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B13BE2-5DFC-CBBD-16C5-18794A5B2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CB141-E601-47B4-19D0-59DDAE3A4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CB64-E281-5B40-9605-1B713F19B9D6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C496E-4596-9CC3-3D01-99BCC5A53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9A60B-4AA7-C548-6600-CD8C91EE2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90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F40EC9-6A0C-B699-8B38-460E4A6111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B761E-5BD2-B5D1-36F2-73A69D172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7801E-2134-6F2F-1DFC-A160C207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EE20-ABA2-9143-858B-AF104361F81C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99B10-79D9-44E7-37A4-66DBECAB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97FC-7BC1-5CD3-92E9-3041CACB8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D0B3-B262-D19D-49AA-C09ECA93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5BF63-51FB-2564-5D53-1ADDB00D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5012E-8970-9C84-DA55-0E457C89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5E23-C513-6240-92FC-91D85C2E6CA0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81EC5-BBBB-5E82-38F5-39B3338E6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43502-2E01-E083-CE89-49113F77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73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537D3-B181-D23C-956F-F93769956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9C841-F50B-6941-E1F1-FF3F0F44A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C2430-503A-92B7-0AC4-815DD498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BDB8-C8A2-194A-A2EA-7FACB82E133E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32556-0BF4-355B-3C07-178725FA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8F1B5-B3A3-0307-31D2-30A212417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42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AE05-0B04-43C0-2B03-DD825C5D7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A62B0-E935-4F61-EA50-8BE05344B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7C776-494D-FFEB-CB9F-DCBCAC328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B2C16-8800-E42D-9604-966A8A5E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C17F-C11A-E348-B725-F01B2A491B3C}" type="datetime1">
              <a:rPr lang="en-GB" smtClean="0"/>
              <a:t>26/02/2024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53F78-A777-77DD-1481-EF30041E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EAC57-D1E1-432A-D7AC-7A611B8D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44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49C7-C148-E0D1-D5B1-C9BE7328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798B1-B230-D715-A90B-9ACF5D55B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C7F9F-C6C2-583E-3E50-04E982D6E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09BBF-0C28-3AC0-3429-218D01EF3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62A7EF-64E8-891C-8CEF-B273C5D515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8C83B8-AE75-5707-A0F2-E1768FF6A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972-B303-0344-A3E9-B7F46FCF524D}" type="datetime1">
              <a:rPr lang="en-GB" smtClean="0"/>
              <a:t>26/02/2024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E4AC6-77F8-6B46-6C82-B2FA1CE43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795D8A-104F-8F88-615C-AD450C72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8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AA6C-EE92-154C-E29C-0E91CCE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899AB-2FE8-4AE2-6858-508C1122A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443A9-9E3D-984F-965E-B61A1120402D}" type="datetime1">
              <a:rPr lang="en-GB" smtClean="0"/>
              <a:t>26/02/2024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B742D-5232-4E55-0C20-748E747CB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4FF1D-D9A0-95DF-8945-62529B58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7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EBBEDF-CD4F-D349-707D-F6826F8D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9C83-84AC-694B-9361-762849413DF4}" type="datetime1">
              <a:rPr lang="en-GB" smtClean="0"/>
              <a:t>26/02/2024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1F2F4-D589-7324-1BDD-F9D1DCB0B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196AC-0FA0-C7B1-621D-1555BCE15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9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EA9AD-31D9-93DA-4988-7C613293B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CA9F-BE9F-694A-D53D-194375EB5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09FA3-CD71-DB3A-9593-24F19A8A2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4F1D5-3D9D-51CA-628B-6D384D4D8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4AE2-3A0D-B84D-9738-18157413B719}" type="datetime1">
              <a:rPr lang="en-GB" smtClean="0"/>
              <a:t>26/02/2024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2C7FD-3C4D-DB36-C825-31D5E84F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76E64-5855-F9CA-4216-551E839F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48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FF03-E083-5027-4DB8-BB4F015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799E35-EDAD-8EE5-4C1E-9CA0EA59E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45A29-403B-DADB-93A3-BD6A34CC7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26A37-0329-ED68-B6E3-72E21C97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DB136-6B3B-DC45-A8B6-15C528C50252}" type="datetime1">
              <a:rPr lang="en-GB" smtClean="0"/>
              <a:t>26/02/2024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E9CB7-5257-4D0F-350A-A1CC0ACD9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8E8AE-6BF7-827C-D5BF-1C8DE32D0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07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97BAC7-E5B0-37C0-302A-07D2EFA15707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6C41C-D81B-7319-8C80-CA36BE20A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5" y="625475"/>
            <a:ext cx="10515600" cy="250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CADB3-DA0C-01B4-8B5F-2F12524B2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6364" y="6629400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C5F27BA6-4841-8A41-81DF-5B29B09548C2}" type="datetime1">
              <a:rPr lang="en-GB" smtClean="0"/>
              <a:t>26/02/2024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A69A9-2CC8-F77B-3AD8-4A3F57DF9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29400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6808B-768A-DE00-BB8C-33D37BDA8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2872" y="6629400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C775C06-E6FF-2B41-9965-ECD3873859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C794FC-20AD-31D2-6F5F-7074867E51A1}"/>
              </a:ext>
            </a:extLst>
          </p:cNvPr>
          <p:cNvSpPr/>
          <p:nvPr userDrawn="1"/>
        </p:nvSpPr>
        <p:spPr>
          <a:xfrm>
            <a:off x="0" y="0"/>
            <a:ext cx="12192000" cy="4594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CE1DA2-60D4-0BDE-0BF5-77C47F0B7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5" y="0"/>
            <a:ext cx="10515600" cy="4594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28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8.png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27.png"/><Relationship Id="rId9" Type="http://schemas.openxmlformats.org/officeDocument/2006/relationships/image" Target="../media/image36.png"/><Relationship Id="rId1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40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42.png"/><Relationship Id="rId10" Type="http://schemas.openxmlformats.org/officeDocument/2006/relationships/image" Target="../media/image30.png"/><Relationship Id="rId4" Type="http://schemas.openxmlformats.org/officeDocument/2006/relationships/image" Target="../media/image41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40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42.png"/><Relationship Id="rId10" Type="http://schemas.openxmlformats.org/officeDocument/2006/relationships/image" Target="../media/image30.png"/><Relationship Id="rId4" Type="http://schemas.openxmlformats.org/officeDocument/2006/relationships/image" Target="../media/image41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5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76.png"/><Relationship Id="rId5" Type="http://schemas.openxmlformats.org/officeDocument/2006/relationships/image" Target="../media/image79.png"/><Relationship Id="rId10" Type="http://schemas.openxmlformats.org/officeDocument/2006/relationships/image" Target="../media/image85.png"/><Relationship Id="rId4" Type="http://schemas.openxmlformats.org/officeDocument/2006/relationships/image" Target="../media/image78.png"/><Relationship Id="rId9" Type="http://schemas.openxmlformats.org/officeDocument/2006/relationships/image" Target="../media/image8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3.png"/><Relationship Id="rId4" Type="http://schemas.openxmlformats.org/officeDocument/2006/relationships/image" Target="../media/image10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8.png"/><Relationship Id="rId7" Type="http://schemas.openxmlformats.org/officeDocument/2006/relationships/image" Target="../media/image11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6.png"/><Relationship Id="rId4" Type="http://schemas.openxmlformats.org/officeDocument/2006/relationships/image" Target="../media/image109.png"/><Relationship Id="rId9" Type="http://schemas.openxmlformats.org/officeDocument/2006/relationships/image" Target="../media/image11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49138-C561-BDCD-06CF-94854F1B1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425" y="171565"/>
            <a:ext cx="10725150" cy="2387600"/>
          </a:xfrm>
        </p:spPr>
        <p:txBody>
          <a:bodyPr/>
          <a:lstStyle/>
          <a:p>
            <a:r>
              <a:rPr lang="en-US" sz="4800" dirty="0"/>
              <a:t>Vertical Position Reconstruction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E4BC4C-5453-3D9C-23A4-8C0001B65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43074"/>
            <a:ext cx="9144000" cy="1655762"/>
          </a:xfrm>
        </p:spPr>
        <p:txBody>
          <a:bodyPr/>
          <a:lstStyle/>
          <a:p>
            <a:r>
              <a:rPr lang="en-US" sz="1800" dirty="0" err="1"/>
              <a:t>SuperNEMO</a:t>
            </a:r>
            <a:r>
              <a:rPr lang="en-US" sz="1800" dirty="0"/>
              <a:t> Collaboration Meeting 2024 Marseille</a:t>
            </a:r>
            <a:endParaRPr lang="en-US" dirty="0"/>
          </a:p>
          <a:p>
            <a:r>
              <a:rPr lang="en-US" sz="1400" dirty="0"/>
              <a:t>Sam Pratt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DD2A5-D099-0F36-0072-6A36B4036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762" y="3720190"/>
            <a:ext cx="2481760" cy="2387601"/>
          </a:xfrm>
          <a:prstGeom prst="rect">
            <a:avLst/>
          </a:prstGeom>
        </p:spPr>
      </p:pic>
      <p:pic>
        <p:nvPicPr>
          <p:cNvPr id="6" name="Picture 7" descr="Picture 7">
            <a:extLst>
              <a:ext uri="{FF2B5EF4-FFF2-40B4-BE49-F238E27FC236}">
                <a16:creationId xmlns:a16="http://schemas.microsoft.com/office/drawing/2014/main" id="{364BDC22-A12B-6F93-A00D-617BF703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368" y="3803501"/>
            <a:ext cx="2114176" cy="21282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1480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55CF6-6C46-237E-5A10-C771DD814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D3F1F-6911-94C5-525F-4720AD6A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Tracker Cell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DA07F-591A-3EF3-BADF-57E3A3237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BF4A-5E4D-6146-8B66-24D3BDC93C02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57E08-EBB2-8A4D-81BD-59A93806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FA840-EA20-3F3C-A17A-B8205D1A1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10</a:t>
            </a:fld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BAB1663-21E4-F713-1CC0-44A6886EF41D}"/>
              </a:ext>
            </a:extLst>
          </p:cNvPr>
          <p:cNvGrpSpPr/>
          <p:nvPr/>
        </p:nvGrpSpPr>
        <p:grpSpPr>
          <a:xfrm rot="16200000" flipV="1">
            <a:off x="-1406384" y="3134407"/>
            <a:ext cx="5048502" cy="1314817"/>
            <a:chOff x="223629" y="1736549"/>
            <a:chExt cx="5048502" cy="1316178"/>
          </a:xfrm>
        </p:grpSpPr>
        <p:pic>
          <p:nvPicPr>
            <p:cNvPr id="7" name="Content Placeholder 9" descr="Content Placeholder 9">
              <a:extLst>
                <a:ext uri="{FF2B5EF4-FFF2-40B4-BE49-F238E27FC236}">
                  <a16:creationId xmlns:a16="http://schemas.microsoft.com/office/drawing/2014/main" id="{7476DBDD-BBE3-9F42-773A-F9FD77463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223629" y="1873954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7-point Star 7">
              <a:extLst>
                <a:ext uri="{FF2B5EF4-FFF2-40B4-BE49-F238E27FC236}">
                  <a16:creationId xmlns:a16="http://schemas.microsoft.com/office/drawing/2014/main" id="{F04C3D2F-49DB-3468-A247-8AFFF53EF642}"/>
                </a:ext>
              </a:extLst>
            </p:cNvPr>
            <p:cNvSpPr/>
            <p:nvPr/>
          </p:nvSpPr>
          <p:spPr>
            <a:xfrm>
              <a:off x="3581866" y="2179223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7AE619F-6563-ABC0-BC84-DB8F6AA53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181" y="1736549"/>
              <a:ext cx="954741" cy="1316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AED9EF-F413-51DC-54B7-C74016184CC3}"/>
                </a:ext>
              </a:extLst>
            </p:cNvPr>
            <p:cNvSpPr txBox="1"/>
            <p:nvPr/>
          </p:nvSpPr>
          <p:spPr>
            <a:xfrm rot="5400000">
              <a:off x="3007843" y="2678307"/>
              <a:ext cx="348676" cy="392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e-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ABB386A-CDE0-03E8-4E13-C050695F4D06}"/>
              </a:ext>
            </a:extLst>
          </p:cNvPr>
          <p:cNvSpPr txBox="1"/>
          <p:nvPr/>
        </p:nvSpPr>
        <p:spPr>
          <a:xfrm>
            <a:off x="3028734" y="1524461"/>
            <a:ext cx="424837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Anode</a:t>
            </a:r>
            <a:endParaRPr lang="en-US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27C0F6D-0F65-0271-5D55-938AE5EF38B8}"/>
              </a:ext>
            </a:extLst>
          </p:cNvPr>
          <p:cNvSpPr txBox="1"/>
          <p:nvPr/>
        </p:nvSpPr>
        <p:spPr>
          <a:xfrm>
            <a:off x="2969678" y="2940296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AC108F6-285C-BBC6-5F30-8F34F3118C1E}"/>
              </a:ext>
            </a:extLst>
          </p:cNvPr>
          <p:cNvSpPr txBox="1"/>
          <p:nvPr/>
        </p:nvSpPr>
        <p:spPr>
          <a:xfrm>
            <a:off x="2969678" y="4597740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1259291-5911-185B-3A52-9A08C386A2BB}"/>
              </a:ext>
            </a:extLst>
          </p:cNvPr>
          <p:cNvSpPr txBox="1"/>
          <p:nvPr/>
        </p:nvSpPr>
        <p:spPr>
          <a:xfrm>
            <a:off x="4869202" y="533229"/>
            <a:ext cx="201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Measured Signals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3C49638-84E9-C7BF-0269-B2251211D15C}"/>
              </a:ext>
            </a:extLst>
          </p:cNvPr>
          <p:cNvSpPr txBox="1"/>
          <p:nvPr/>
        </p:nvSpPr>
        <p:spPr>
          <a:xfrm>
            <a:off x="9011021" y="802789"/>
            <a:ext cx="2467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Recorded Information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0CB77D3-16AC-B96A-CF2E-53879835627D}"/>
              </a:ext>
            </a:extLst>
          </p:cNvPr>
          <p:cNvSpPr txBox="1"/>
          <p:nvPr/>
        </p:nvSpPr>
        <p:spPr>
          <a:xfrm>
            <a:off x="598516" y="659292"/>
            <a:ext cx="1140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Cell View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2EB4B97-2A07-7B8B-A9F5-4D04F5F768D7}"/>
              </a:ext>
            </a:extLst>
          </p:cNvPr>
          <p:cNvSpPr txBox="1"/>
          <p:nvPr/>
        </p:nvSpPr>
        <p:spPr>
          <a:xfrm>
            <a:off x="9238785" y="1415537"/>
            <a:ext cx="13773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T0 - Anode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35B63D9-CD3B-44F8-5C94-22F77F8B040A}"/>
              </a:ext>
            </a:extLst>
          </p:cNvPr>
          <p:cNvGrpSpPr/>
          <p:nvPr/>
        </p:nvGrpSpPr>
        <p:grpSpPr>
          <a:xfrm>
            <a:off x="3875084" y="2626705"/>
            <a:ext cx="4110670" cy="1428900"/>
            <a:chOff x="2747848" y="3114021"/>
            <a:chExt cx="2724126" cy="142890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C2CF622-7B03-7537-C4D0-908712E9795B}"/>
                </a:ext>
              </a:extLst>
            </p:cNvPr>
            <p:cNvGrpSpPr/>
            <p:nvPr/>
          </p:nvGrpSpPr>
          <p:grpSpPr>
            <a:xfrm>
              <a:off x="2758337" y="3232564"/>
              <a:ext cx="2713637" cy="1310357"/>
              <a:chOff x="1376734" y="4835687"/>
              <a:chExt cx="3565276" cy="1036464"/>
            </a:xfrm>
          </p:grpSpPr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36D70625-A0C6-D003-D805-96D348A1F491}"/>
                  </a:ext>
                </a:extLst>
              </p:cNvPr>
              <p:cNvSpPr/>
              <p:nvPr/>
            </p:nvSpPr>
            <p:spPr>
              <a:xfrm rot="10800000" flipV="1">
                <a:off x="2848315" y="5364749"/>
                <a:ext cx="427315" cy="507402"/>
              </a:xfrm>
              <a:prstGeom prst="arc">
                <a:avLst>
                  <a:gd name="adj1" fmla="val 16200000"/>
                  <a:gd name="adj2" fmla="val 155225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428EF943-A821-4D6F-0C42-3CD30517EB11}"/>
                  </a:ext>
                </a:extLst>
              </p:cNvPr>
              <p:cNvGrpSpPr/>
              <p:nvPr/>
            </p:nvGrpSpPr>
            <p:grpSpPr>
              <a:xfrm>
                <a:off x="1376734" y="4835687"/>
                <a:ext cx="3565276" cy="811727"/>
                <a:chOff x="1376734" y="4835687"/>
                <a:chExt cx="3565276" cy="811727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362ABC80-D7FA-2A11-56DE-44EFF8A0AAF4}"/>
                    </a:ext>
                  </a:extLst>
                </p:cNvPr>
                <p:cNvCxnSpPr>
                  <a:cxnSpLocks/>
                  <a:stCxn id="49" idx="0"/>
                </p:cNvCxnSpPr>
                <p:nvPr/>
              </p:nvCxnSpPr>
              <p:spPr>
                <a:xfrm>
                  <a:off x="3061973" y="5364749"/>
                  <a:ext cx="1880037" cy="123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CE432D57-7643-726D-0597-9BA8EAA62B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6734" y="5365979"/>
                  <a:ext cx="1409525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9A6FE075-E116-702E-8A24-F5EBD810E0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86259" y="4835687"/>
                  <a:ext cx="48038" cy="530293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075CA6B8-93C8-67B1-5C66-8F8EC8C817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2532" y="4835687"/>
                  <a:ext cx="15784" cy="81172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E82C05A-46D4-0B17-A94E-02F7552F2F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684" y="4320814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F7A7731-CBDA-0DD4-83F1-BE4D7B2809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7848" y="3114021"/>
              <a:ext cx="1836" cy="1206793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AAEA9D5-5475-BE7B-3075-133C6C5650EE}"/>
              </a:ext>
            </a:extLst>
          </p:cNvPr>
          <p:cNvGrpSpPr/>
          <p:nvPr/>
        </p:nvGrpSpPr>
        <p:grpSpPr>
          <a:xfrm>
            <a:off x="3874626" y="565388"/>
            <a:ext cx="4111128" cy="2342851"/>
            <a:chOff x="2717997" y="834310"/>
            <a:chExt cx="2719939" cy="234285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45537FE-45A4-1E1B-136D-C0CCDCAECE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8596" y="1343793"/>
              <a:ext cx="0" cy="126537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6597802-BD5B-DE61-F981-F7A5429B03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7997" y="2609170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4FBD231-8BCF-BB03-89CC-CFCB5D1BF260}"/>
                </a:ext>
              </a:extLst>
            </p:cNvPr>
            <p:cNvGrpSpPr/>
            <p:nvPr/>
          </p:nvGrpSpPr>
          <p:grpSpPr>
            <a:xfrm>
              <a:off x="2717997" y="834310"/>
              <a:ext cx="2719939" cy="2342851"/>
              <a:chOff x="1390522" y="2682533"/>
              <a:chExt cx="3573556" cy="1853145"/>
            </a:xfrm>
          </p:grpSpPr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8E89F80E-2006-FA0C-5A47-7CD5F12E4EC8}"/>
                  </a:ext>
                </a:extLst>
              </p:cNvPr>
              <p:cNvSpPr/>
              <p:nvPr/>
            </p:nvSpPr>
            <p:spPr>
              <a:xfrm rot="10800000">
                <a:off x="2881461" y="2684596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733D233-DFAF-D637-CB44-6794465D2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8045" y="3437373"/>
                <a:ext cx="92745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3E61AF8-4C04-25C7-93E5-E4A25E1BDB76}"/>
                  </a:ext>
                </a:extLst>
              </p:cNvPr>
              <p:cNvGrpSpPr/>
              <p:nvPr/>
            </p:nvGrpSpPr>
            <p:grpSpPr>
              <a:xfrm>
                <a:off x="1390522" y="3437374"/>
                <a:ext cx="1074215" cy="1098304"/>
                <a:chOff x="4631335" y="3001380"/>
                <a:chExt cx="3904081" cy="1900739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99321FB-82A7-8E30-4900-416D6F81C049}"/>
                    </a:ext>
                  </a:extLst>
                </p:cNvPr>
                <p:cNvCxnSpPr>
                  <a:cxnSpLocks/>
                  <a:endCxn id="31" idx="0"/>
                </p:cNvCxnSpPr>
                <p:nvPr/>
              </p:nvCxnSpPr>
              <p:spPr>
                <a:xfrm>
                  <a:off x="4631335" y="3008607"/>
                  <a:ext cx="2084079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3C3440D2-CBA2-A043-A17C-C335DCC909A3}"/>
                    </a:ext>
                  </a:extLst>
                </p:cNvPr>
                <p:cNvGrpSpPr/>
                <p:nvPr/>
              </p:nvGrpSpPr>
              <p:grpSpPr>
                <a:xfrm>
                  <a:off x="6594179" y="3001380"/>
                  <a:ext cx="1941237" cy="1900739"/>
                  <a:chOff x="6594179" y="3001380"/>
                  <a:chExt cx="1941237" cy="1900739"/>
                </a:xfrm>
              </p:grpSpPr>
              <p:sp>
                <p:nvSpPr>
                  <p:cNvPr id="31" name="Arc 30">
                    <a:extLst>
                      <a:ext uri="{FF2B5EF4-FFF2-40B4-BE49-F238E27FC236}">
                        <a16:creationId xmlns:a16="http://schemas.microsoft.com/office/drawing/2014/main" id="{D509224D-349C-8402-006A-2A0FA6133E42}"/>
                      </a:ext>
                    </a:extLst>
                  </p:cNvPr>
                  <p:cNvSpPr/>
                  <p:nvPr/>
                </p:nvSpPr>
                <p:spPr>
                  <a:xfrm>
                    <a:off x="6594179" y="3008607"/>
                    <a:ext cx="242473" cy="1893512"/>
                  </a:xfrm>
                  <a:prstGeom prst="arc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Arc 31">
                    <a:extLst>
                      <a:ext uri="{FF2B5EF4-FFF2-40B4-BE49-F238E27FC236}">
                        <a16:creationId xmlns:a16="http://schemas.microsoft.com/office/drawing/2014/main" id="{90BC14A3-01DF-B2C1-0E57-75DB9EDF097E}"/>
                      </a:ext>
                    </a:extLst>
                  </p:cNvPr>
                  <p:cNvSpPr/>
                  <p:nvPr/>
                </p:nvSpPr>
                <p:spPr>
                  <a:xfrm flipH="1">
                    <a:off x="7011240" y="3001380"/>
                    <a:ext cx="1524176" cy="1763246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74BC09B7-CDDA-164F-C9C0-488953587ECE}"/>
                      </a:ext>
                    </a:extLst>
                  </p:cNvPr>
                  <p:cNvSpPr/>
                  <p:nvPr/>
                </p:nvSpPr>
                <p:spPr>
                  <a:xfrm>
                    <a:off x="6834301" y="3854730"/>
                    <a:ext cx="179294" cy="199173"/>
                  </a:xfrm>
                  <a:custGeom>
                    <a:avLst/>
                    <a:gdLst>
                      <a:gd name="connsiteX0" fmla="*/ 0 w 179294"/>
                      <a:gd name="connsiteY0" fmla="*/ 125506 h 272240"/>
                      <a:gd name="connsiteX1" fmla="*/ 107576 w 179294"/>
                      <a:gd name="connsiteY1" fmla="*/ 268941 h 272240"/>
                      <a:gd name="connsiteX2" fmla="*/ 179294 w 179294"/>
                      <a:gd name="connsiteY2" fmla="*/ 0 h 272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9294" h="272240">
                        <a:moveTo>
                          <a:pt x="0" y="125506"/>
                        </a:moveTo>
                        <a:cubicBezTo>
                          <a:pt x="38847" y="207682"/>
                          <a:pt x="77694" y="289859"/>
                          <a:pt x="107576" y="268941"/>
                        </a:cubicBezTo>
                        <a:cubicBezTo>
                          <a:pt x="137458" y="248023"/>
                          <a:pt x="161365" y="34365"/>
                          <a:pt x="179294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A290C1B-C27E-EEDD-346D-6CFC83C53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5047" y="3437373"/>
                <a:ext cx="531212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8755298-AB4E-0186-413E-7EB5E4B11CB6}"/>
                  </a:ext>
                </a:extLst>
              </p:cNvPr>
              <p:cNvCxnSpPr/>
              <p:nvPr/>
            </p:nvCxnSpPr>
            <p:spPr>
              <a:xfrm>
                <a:off x="2786259" y="3437374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08C124B-C53B-2FDF-D49E-4BAFDADE81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2329" y="3063717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9617235-DB40-F678-6F87-F7FD950B8EF2}"/>
                  </a:ext>
                </a:extLst>
              </p:cNvPr>
              <p:cNvSpPr/>
              <p:nvPr/>
            </p:nvSpPr>
            <p:spPr>
              <a:xfrm rot="10800000">
                <a:off x="4107025" y="2682533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3639A90-D3B5-49FF-83D4-F692C25C04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3609" y="3435310"/>
                <a:ext cx="650469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A4A781C-20E5-809E-4F62-CF667D2D4C5C}"/>
                  </a:ext>
                </a:extLst>
              </p:cNvPr>
              <p:cNvCxnSpPr/>
              <p:nvPr/>
            </p:nvCxnSpPr>
            <p:spPr>
              <a:xfrm>
                <a:off x="4011823" y="3435311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3156694-58E2-3602-2BFB-C7B8F5CCD5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7893" y="3061653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6AD6B29-9D7D-BD18-ADE6-97D78D8B6985}"/>
              </a:ext>
            </a:extLst>
          </p:cNvPr>
          <p:cNvGrpSpPr/>
          <p:nvPr/>
        </p:nvGrpSpPr>
        <p:grpSpPr>
          <a:xfrm>
            <a:off x="3862789" y="4138057"/>
            <a:ext cx="4134278" cy="1366851"/>
            <a:chOff x="2724240" y="5119066"/>
            <a:chExt cx="2722290" cy="1366851"/>
          </a:xfrm>
        </p:grpSpPr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D6306610-0CA7-9593-CFC5-52E7485CDDCD}"/>
                </a:ext>
              </a:extLst>
            </p:cNvPr>
            <p:cNvSpPr/>
            <p:nvPr/>
          </p:nvSpPr>
          <p:spPr>
            <a:xfrm rot="10800000" flipV="1">
              <a:off x="4793006" y="5844430"/>
              <a:ext cx="325242" cy="641487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18576A0-62FF-0ADD-5CF4-247AB28AF7EF}"/>
                </a:ext>
              </a:extLst>
            </p:cNvPr>
            <p:cNvGrpSpPr/>
            <p:nvPr/>
          </p:nvGrpSpPr>
          <p:grpSpPr>
            <a:xfrm>
              <a:off x="2724240" y="5119066"/>
              <a:ext cx="2722290" cy="1201370"/>
              <a:chOff x="2724240" y="5119066"/>
              <a:chExt cx="2722290" cy="1201370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A03BF3C-B328-46CC-8CC0-074D79E7B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8596" y="6320436"/>
                <a:ext cx="2713637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EE225C2-0B28-27C7-A29D-DE33E5487795}"/>
                  </a:ext>
                </a:extLst>
              </p:cNvPr>
              <p:cNvCxnSpPr>
                <a:cxnSpLocks/>
                <a:stCxn id="116" idx="0"/>
              </p:cNvCxnSpPr>
              <p:nvPr/>
            </p:nvCxnSpPr>
            <p:spPr>
              <a:xfrm>
                <a:off x="4955627" y="5844430"/>
                <a:ext cx="49090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0B8E0939-C002-6EBB-C868-311C09403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596" y="5845986"/>
                <a:ext cx="2017177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2147008-B793-B5F2-8EFC-1C082496E3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45773" y="5175560"/>
                <a:ext cx="36563" cy="6704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3824987-57F2-C63B-55C4-98BEFFD73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0993" y="5175560"/>
                <a:ext cx="12014" cy="102623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463962CC-50FF-D67F-8B99-19350DB71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4240" y="5119066"/>
                <a:ext cx="0" cy="120137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2ED67AB-6A01-8106-5230-3EAE44DA6762}"/>
              </a:ext>
            </a:extLst>
          </p:cNvPr>
          <p:cNvSpPr txBox="1"/>
          <p:nvPr/>
        </p:nvSpPr>
        <p:spPr>
          <a:xfrm>
            <a:off x="7584740" y="5314181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C10C9D-42E2-8219-DF89-836AD70E435A}"/>
              </a:ext>
            </a:extLst>
          </p:cNvPr>
          <p:cNvSpPr txBox="1"/>
          <p:nvPr/>
        </p:nvSpPr>
        <p:spPr>
          <a:xfrm>
            <a:off x="4406273" y="5333386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B544DC-AB4B-8821-2EE8-DB3DF275FC53}"/>
              </a:ext>
            </a:extLst>
          </p:cNvPr>
          <p:cNvSpPr txBox="1"/>
          <p:nvPr/>
        </p:nvSpPr>
        <p:spPr>
          <a:xfrm>
            <a:off x="3881562" y="6123943"/>
            <a:ext cx="3282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Avalanche triggered in cell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22395B-DD48-303E-55C1-9DC23199CCAB}"/>
              </a:ext>
            </a:extLst>
          </p:cNvPr>
          <p:cNvCxnSpPr>
            <a:cxnSpLocks/>
          </p:cNvCxnSpPr>
          <p:nvPr/>
        </p:nvCxnSpPr>
        <p:spPr>
          <a:xfrm flipH="1" flipV="1">
            <a:off x="4620716" y="5529745"/>
            <a:ext cx="190104" cy="62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601BE94-9342-07FE-FD75-00474B3D2A01}"/>
              </a:ext>
            </a:extLst>
          </p:cNvPr>
          <p:cNvCxnSpPr/>
          <p:nvPr/>
        </p:nvCxnSpPr>
        <p:spPr>
          <a:xfrm flipV="1">
            <a:off x="4534327" y="1086594"/>
            <a:ext cx="0" cy="4239310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9909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BF35A-8076-9379-791E-9D912D83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B91F-8CE8-93B6-2ABA-2673FF6A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- 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5816D-294F-5E44-B3A1-DFC970E3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3BF4-563D-9B40-94C8-ACDF868B630A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1A87B-1042-4B0C-DEB3-13743926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41EE7-9196-3102-C875-46E9C880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100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361620-F9BB-4BC9-70B6-F151CDD60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5" y="570352"/>
            <a:ext cx="11439797" cy="92052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dirty="0"/>
              <a:t>NEMO-3 correction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2000" dirty="0"/>
              <a:t>			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221764-E5BE-AFDC-AC2D-724D87D086B4}"/>
              </a:ext>
            </a:extLst>
          </p:cNvPr>
          <p:cNvGrpSpPr/>
          <p:nvPr/>
        </p:nvGrpSpPr>
        <p:grpSpPr>
          <a:xfrm>
            <a:off x="7409358" y="2872680"/>
            <a:ext cx="4032251" cy="3352230"/>
            <a:chOff x="6389430" y="2913922"/>
            <a:chExt cx="3297068" cy="28748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9E13B6-A9F0-F1E0-84C9-5939FB873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"/>
            <a:stretch/>
          </p:blipFill>
          <p:spPr>
            <a:xfrm>
              <a:off x="6629707" y="2913922"/>
              <a:ext cx="3056791" cy="26583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941B628-5C5B-F806-9C11-ADA2DE6EA10D}"/>
                    </a:ext>
                  </a:extLst>
                </p:cNvPr>
                <p:cNvSpPr txBox="1"/>
                <p:nvPr/>
              </p:nvSpPr>
              <p:spPr>
                <a:xfrm rot="16200000">
                  <a:off x="5994768" y="4057242"/>
                  <a:ext cx="1040985" cy="2516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941B628-5C5B-F806-9C11-ADA2DE6EA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994768" y="4057242"/>
                  <a:ext cx="1040985" cy="2516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0A4FFE0-6033-2C36-5C03-4AE4531245C6}"/>
                    </a:ext>
                  </a:extLst>
                </p:cNvPr>
                <p:cNvSpPr txBox="1"/>
                <p:nvPr/>
              </p:nvSpPr>
              <p:spPr>
                <a:xfrm>
                  <a:off x="7988713" y="5524794"/>
                  <a:ext cx="540959" cy="2639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𝑟𝑒𝑐</m:t>
                            </m:r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0A4FFE0-6033-2C36-5C03-4AE4531245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8713" y="5524794"/>
                  <a:ext cx="540959" cy="26394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9D0B93-9C2A-4B4E-0C5B-D8E6B8625FA0}"/>
                  </a:ext>
                </a:extLst>
              </p:cNvPr>
              <p:cNvSpPr txBox="1"/>
              <p:nvPr/>
            </p:nvSpPr>
            <p:spPr>
              <a:xfrm>
                <a:off x="2580023" y="706007"/>
                <a:ext cx="6884257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0.408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9D0B93-9C2A-4B4E-0C5B-D8E6B8625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023" y="706007"/>
                <a:ext cx="6884257" cy="695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5EBB98F-1DB8-FD32-56F5-FAC91ECED031}"/>
              </a:ext>
            </a:extLst>
          </p:cNvPr>
          <p:cNvSpPr txBox="1"/>
          <p:nvPr/>
        </p:nvSpPr>
        <p:spPr>
          <a:xfrm>
            <a:off x="236419" y="3040784"/>
            <a:ext cx="731986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Need to verify we see the same effect as they did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Need to verify way of calculating deceleration value is valid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Benefits of nemo-3 correction: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Unitless correction values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be customized for each cell/depending on location of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Next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Test how this reconstruction affects tracking/location 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Check for evidence of changing acceleration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72E46-3A6B-181E-8F0D-B9DD262CAC87}"/>
              </a:ext>
            </a:extLst>
          </p:cNvPr>
          <p:cNvSpPr txBox="1"/>
          <p:nvPr/>
        </p:nvSpPr>
        <p:spPr>
          <a:xfrm>
            <a:off x="3186976" y="1661762"/>
            <a:ext cx="15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Current correction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3FCDF8-49BA-1C4F-405B-1EC7CF0E43CE}"/>
              </a:ext>
            </a:extLst>
          </p:cNvPr>
          <p:cNvSpPr txBox="1"/>
          <p:nvPr/>
        </p:nvSpPr>
        <p:spPr>
          <a:xfrm>
            <a:off x="252881" y="5850755"/>
            <a:ext cx="3336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If effect&lt;5mm do we need to correct?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C7D1A6-B18E-1E47-37C9-E8AF9D65FF99}"/>
                  </a:ext>
                </a:extLst>
              </p:cNvPr>
              <p:cNvSpPr txBox="1"/>
              <p:nvPr/>
            </p:nvSpPr>
            <p:spPr>
              <a:xfrm>
                <a:off x="2807798" y="2239234"/>
                <a:ext cx="1911100" cy="596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C7D1A6-B18E-1E47-37C9-E8AF9D65F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798" y="2239234"/>
                <a:ext cx="1911100" cy="5967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8963F8C-0942-1BC2-3ABA-EB603F253887}"/>
              </a:ext>
            </a:extLst>
          </p:cNvPr>
          <p:cNvSpPr txBox="1"/>
          <p:nvPr/>
        </p:nvSpPr>
        <p:spPr>
          <a:xfrm>
            <a:off x="358005" y="2317426"/>
            <a:ext cx="2222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Based off approximation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B94CE4-501B-6F29-A88A-C547789E7BFB}"/>
              </a:ext>
            </a:extLst>
          </p:cNvPr>
          <p:cNvSpPr txBox="1"/>
          <p:nvPr/>
        </p:nvSpPr>
        <p:spPr>
          <a:xfrm>
            <a:off x="6598622" y="6186641"/>
            <a:ext cx="5731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Difference in </a:t>
            </a:r>
            <a:r>
              <a:rPr lang="en-US" sz="1200" dirty="0" err="1"/>
              <a:t>ts</a:t>
            </a:r>
            <a:r>
              <a:rPr lang="en-US" sz="1200" dirty="0"/>
              <a:t> values between current reconstruction and using NEMO-3 reconstruction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01B5AE70-CAA2-F03F-B67E-FF3FBFEFD3E3}"/>
              </a:ext>
            </a:extLst>
          </p:cNvPr>
          <p:cNvSpPr/>
          <p:nvPr/>
        </p:nvSpPr>
        <p:spPr>
          <a:xfrm rot="16200000">
            <a:off x="3755577" y="942825"/>
            <a:ext cx="191488" cy="116791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B65AB81B-D582-CDDC-6D14-F172FCA262BF}"/>
              </a:ext>
            </a:extLst>
          </p:cNvPr>
          <p:cNvSpPr/>
          <p:nvPr/>
        </p:nvSpPr>
        <p:spPr>
          <a:xfrm rot="16200000">
            <a:off x="5926407" y="937019"/>
            <a:ext cx="191488" cy="116791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9A09B80-5855-4533-1242-7F21C9836B34}"/>
                  </a:ext>
                </a:extLst>
              </p:cNvPr>
              <p:cNvSpPr txBox="1"/>
              <p:nvPr/>
            </p:nvSpPr>
            <p:spPr>
              <a:xfrm>
                <a:off x="5631263" y="1640757"/>
                <a:ext cx="1155902" cy="550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9A09B80-5855-4533-1242-7F21C983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263" y="1640757"/>
                <a:ext cx="1155902" cy="5500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eft Brace 36">
            <a:extLst>
              <a:ext uri="{FF2B5EF4-FFF2-40B4-BE49-F238E27FC236}">
                <a16:creationId xmlns:a16="http://schemas.microsoft.com/office/drawing/2014/main" id="{3E2FDD12-1766-0CE8-9A0F-1A1604656852}"/>
              </a:ext>
            </a:extLst>
          </p:cNvPr>
          <p:cNvSpPr/>
          <p:nvPr/>
        </p:nvSpPr>
        <p:spPr>
          <a:xfrm rot="16200000">
            <a:off x="8096016" y="240226"/>
            <a:ext cx="161393" cy="257513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AFAD75-3812-F09E-A6B7-A1F34222CD49}"/>
              </a:ext>
            </a:extLst>
          </p:cNvPr>
          <p:cNvSpPr txBox="1"/>
          <p:nvPr/>
        </p:nvSpPr>
        <p:spPr>
          <a:xfrm>
            <a:off x="7508310" y="1693621"/>
            <a:ext cx="2064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Deceleration term</a:t>
            </a:r>
          </a:p>
        </p:txBody>
      </p:sp>
    </p:spTree>
    <p:extLst>
      <p:ext uri="{BB962C8B-B14F-4D97-AF65-F5344CB8AC3E}">
        <p14:creationId xmlns:p14="http://schemas.microsoft.com/office/powerpoint/2010/main" val="33846409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D4DAA-2F69-AEEB-749A-1C58C0DC6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CDA0F-71B2-FAEE-AEE0-57F834A9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Tracker Cell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339F6-27D3-9680-FE4E-248A0E71E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EBAF5-3975-1D49-9C96-0A3A0FC20FD7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A0704-2D7A-AA32-BC47-0CF1E36B2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16B97-4A27-D8F4-765C-4F8DD7B6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101</a:t>
            </a:fld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CD67AF3-383B-098D-6844-5B0C3DFD2620}"/>
              </a:ext>
            </a:extLst>
          </p:cNvPr>
          <p:cNvGrpSpPr/>
          <p:nvPr/>
        </p:nvGrpSpPr>
        <p:grpSpPr>
          <a:xfrm rot="16200000" flipV="1">
            <a:off x="-1221558" y="3160633"/>
            <a:ext cx="5048502" cy="1314817"/>
            <a:chOff x="223629" y="1736549"/>
            <a:chExt cx="5048502" cy="1316178"/>
          </a:xfrm>
        </p:grpSpPr>
        <p:pic>
          <p:nvPicPr>
            <p:cNvPr id="7" name="Content Placeholder 9" descr="Content Placeholder 9">
              <a:extLst>
                <a:ext uri="{FF2B5EF4-FFF2-40B4-BE49-F238E27FC236}">
                  <a16:creationId xmlns:a16="http://schemas.microsoft.com/office/drawing/2014/main" id="{929D9A2F-05AA-2B73-A808-05C5B557E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223629" y="1873954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7-point Star 7">
              <a:extLst>
                <a:ext uri="{FF2B5EF4-FFF2-40B4-BE49-F238E27FC236}">
                  <a16:creationId xmlns:a16="http://schemas.microsoft.com/office/drawing/2014/main" id="{B7266F24-2ACF-9912-9CE6-6AFB11C446BC}"/>
                </a:ext>
              </a:extLst>
            </p:cNvPr>
            <p:cNvSpPr/>
            <p:nvPr/>
          </p:nvSpPr>
          <p:spPr>
            <a:xfrm>
              <a:off x="3581866" y="2179223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D8FBCC09-54C1-963B-1BCF-F0F4DE510ECA}"/>
                </a:ext>
              </a:extLst>
            </p:cNvPr>
            <p:cNvSpPr/>
            <p:nvPr/>
          </p:nvSpPr>
          <p:spPr>
            <a:xfrm rot="5400000">
              <a:off x="1971926" y="854048"/>
              <a:ext cx="203506" cy="2972317"/>
            </a:xfrm>
            <a:prstGeom prst="downArrow">
              <a:avLst/>
            </a:prstGeom>
            <a:solidFill>
              <a:srgbClr val="92D050">
                <a:alpha val="4978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B51A103D-63E8-976D-9553-17D6505B938F}"/>
                </a:ext>
              </a:extLst>
            </p:cNvPr>
            <p:cNvSpPr/>
            <p:nvPr/>
          </p:nvSpPr>
          <p:spPr>
            <a:xfrm rot="16200000">
              <a:off x="4299762" y="1842257"/>
              <a:ext cx="203506" cy="995899"/>
            </a:xfrm>
            <a:prstGeom prst="downArrow">
              <a:avLst/>
            </a:prstGeom>
            <a:solidFill>
              <a:srgbClr val="92D050">
                <a:alpha val="4978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44499AF-C3F5-1830-1724-F0F5002330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181" y="1736549"/>
              <a:ext cx="954741" cy="1316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5C2281-C764-90D1-7D77-005390B2511D}"/>
                </a:ext>
              </a:extLst>
            </p:cNvPr>
            <p:cNvSpPr txBox="1"/>
            <p:nvPr/>
          </p:nvSpPr>
          <p:spPr>
            <a:xfrm rot="5400000">
              <a:off x="3007843" y="2678307"/>
              <a:ext cx="348676" cy="392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e-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D7C4B6C-1661-9DA4-C5C9-8B3FF9339557}"/>
              </a:ext>
            </a:extLst>
          </p:cNvPr>
          <p:cNvGrpSpPr/>
          <p:nvPr/>
        </p:nvGrpSpPr>
        <p:grpSpPr>
          <a:xfrm>
            <a:off x="6135990" y="929228"/>
            <a:ext cx="2719939" cy="2342851"/>
            <a:chOff x="1390522" y="2682533"/>
            <a:chExt cx="3573556" cy="1853145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AC97B30A-6082-C149-2451-52837D229495}"/>
                </a:ext>
              </a:extLst>
            </p:cNvPr>
            <p:cNvSpPr/>
            <p:nvPr/>
          </p:nvSpPr>
          <p:spPr>
            <a:xfrm rot="10800000">
              <a:off x="2881461" y="2684596"/>
              <a:ext cx="421183" cy="752777"/>
            </a:xfrm>
            <a:prstGeom prst="arc">
              <a:avLst>
                <a:gd name="adj1" fmla="val 16200000"/>
                <a:gd name="adj2" fmla="val 96246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C5E1A2-520F-BE67-9CEB-426437BB0176}"/>
                </a:ext>
              </a:extLst>
            </p:cNvPr>
            <p:cNvCxnSpPr>
              <a:cxnSpLocks/>
            </p:cNvCxnSpPr>
            <p:nvPr/>
          </p:nvCxnSpPr>
          <p:spPr>
            <a:xfrm>
              <a:off x="3088045" y="3437373"/>
              <a:ext cx="927453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746CBE5-9590-B8C7-524E-078C10AD77FC}"/>
                </a:ext>
              </a:extLst>
            </p:cNvPr>
            <p:cNvGrpSpPr/>
            <p:nvPr/>
          </p:nvGrpSpPr>
          <p:grpSpPr>
            <a:xfrm>
              <a:off x="1390522" y="3437374"/>
              <a:ext cx="1074215" cy="1098304"/>
              <a:chOff x="4631335" y="3001380"/>
              <a:chExt cx="3904081" cy="1900739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BD58B35-7D7B-4772-12D9-5A0E31754903}"/>
                  </a:ext>
                </a:extLst>
              </p:cNvPr>
              <p:cNvCxnSpPr>
                <a:cxnSpLocks/>
                <a:endCxn id="31" idx="0"/>
              </p:cNvCxnSpPr>
              <p:nvPr/>
            </p:nvCxnSpPr>
            <p:spPr>
              <a:xfrm>
                <a:off x="4631335" y="3008607"/>
                <a:ext cx="2084079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91110EB-B84A-E9B8-CE85-4913A9B9C2A4}"/>
                  </a:ext>
                </a:extLst>
              </p:cNvPr>
              <p:cNvGrpSpPr/>
              <p:nvPr/>
            </p:nvGrpSpPr>
            <p:grpSpPr>
              <a:xfrm>
                <a:off x="6594179" y="3001380"/>
                <a:ext cx="1941237" cy="1900739"/>
                <a:chOff x="6594179" y="3001380"/>
                <a:chExt cx="1941237" cy="1900739"/>
              </a:xfrm>
            </p:grpSpPr>
            <p:sp>
              <p:nvSpPr>
                <p:cNvPr id="31" name="Arc 30">
                  <a:extLst>
                    <a:ext uri="{FF2B5EF4-FFF2-40B4-BE49-F238E27FC236}">
                      <a16:creationId xmlns:a16="http://schemas.microsoft.com/office/drawing/2014/main" id="{AFAEE5D8-442A-71D2-4007-3FDD823FBBDA}"/>
                    </a:ext>
                  </a:extLst>
                </p:cNvPr>
                <p:cNvSpPr/>
                <p:nvPr/>
              </p:nvSpPr>
              <p:spPr>
                <a:xfrm>
                  <a:off x="6594179" y="3008607"/>
                  <a:ext cx="242473" cy="1893512"/>
                </a:xfrm>
                <a:prstGeom prst="arc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Arc 31">
                  <a:extLst>
                    <a:ext uri="{FF2B5EF4-FFF2-40B4-BE49-F238E27FC236}">
                      <a16:creationId xmlns:a16="http://schemas.microsoft.com/office/drawing/2014/main" id="{BAC1914F-4DB4-85D4-A897-84200F901A82}"/>
                    </a:ext>
                  </a:extLst>
                </p:cNvPr>
                <p:cNvSpPr/>
                <p:nvPr/>
              </p:nvSpPr>
              <p:spPr>
                <a:xfrm flipH="1">
                  <a:off x="7011240" y="3001380"/>
                  <a:ext cx="1524176" cy="1763246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A53B5467-E4C1-CF39-FB9C-C78C03028F7C}"/>
                    </a:ext>
                  </a:extLst>
                </p:cNvPr>
                <p:cNvSpPr/>
                <p:nvPr/>
              </p:nvSpPr>
              <p:spPr>
                <a:xfrm>
                  <a:off x="6834301" y="3854730"/>
                  <a:ext cx="179294" cy="199173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45FE7A5-A794-0BCE-5032-88224B0253F5}"/>
                </a:ext>
              </a:extLst>
            </p:cNvPr>
            <p:cNvCxnSpPr>
              <a:cxnSpLocks/>
            </p:cNvCxnSpPr>
            <p:nvPr/>
          </p:nvCxnSpPr>
          <p:spPr>
            <a:xfrm>
              <a:off x="2255047" y="3437373"/>
              <a:ext cx="531212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91F535-2312-6BAE-3484-1BFCAE99C566}"/>
                </a:ext>
              </a:extLst>
            </p:cNvPr>
            <p:cNvCxnSpPr/>
            <p:nvPr/>
          </p:nvCxnSpPr>
          <p:spPr>
            <a:xfrm>
              <a:off x="2786259" y="3437374"/>
              <a:ext cx="66070" cy="519449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7C1AF65-D7F1-ACCB-52CE-672F08590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2329" y="3063717"/>
              <a:ext cx="31569" cy="880302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33A359F6-1F43-41D1-0F43-8CD8EDA79879}"/>
                </a:ext>
              </a:extLst>
            </p:cNvPr>
            <p:cNvSpPr/>
            <p:nvPr/>
          </p:nvSpPr>
          <p:spPr>
            <a:xfrm rot="10800000">
              <a:off x="4107025" y="2682533"/>
              <a:ext cx="421183" cy="752777"/>
            </a:xfrm>
            <a:prstGeom prst="arc">
              <a:avLst>
                <a:gd name="adj1" fmla="val 16200000"/>
                <a:gd name="adj2" fmla="val 96246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7840C1A-3803-1717-6AAE-F916AA358DD7}"/>
                </a:ext>
              </a:extLst>
            </p:cNvPr>
            <p:cNvCxnSpPr>
              <a:cxnSpLocks/>
            </p:cNvCxnSpPr>
            <p:nvPr/>
          </p:nvCxnSpPr>
          <p:spPr>
            <a:xfrm>
              <a:off x="4313609" y="3435310"/>
              <a:ext cx="650469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F83E55F-ED46-0EB4-2C64-9C99B96352EC}"/>
                </a:ext>
              </a:extLst>
            </p:cNvPr>
            <p:cNvCxnSpPr/>
            <p:nvPr/>
          </p:nvCxnSpPr>
          <p:spPr>
            <a:xfrm>
              <a:off x="4011823" y="3435311"/>
              <a:ext cx="66070" cy="519449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22772F-5052-3F2B-AFA6-FC1F1B4EA1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7893" y="3061653"/>
              <a:ext cx="31569" cy="880302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1268496-696C-15E5-855A-5A96647CA15C}"/>
              </a:ext>
            </a:extLst>
          </p:cNvPr>
          <p:cNvGrpSpPr/>
          <p:nvPr/>
        </p:nvGrpSpPr>
        <p:grpSpPr>
          <a:xfrm>
            <a:off x="6146589" y="3201341"/>
            <a:ext cx="2713637" cy="1310357"/>
            <a:chOff x="1376734" y="4835687"/>
            <a:chExt cx="3565276" cy="1036464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29132171-374E-9172-27AF-AC6D8FF1A8BE}"/>
                </a:ext>
              </a:extLst>
            </p:cNvPr>
            <p:cNvSpPr/>
            <p:nvPr/>
          </p:nvSpPr>
          <p:spPr>
            <a:xfrm rot="10800000" flipV="1">
              <a:off x="2848315" y="5364749"/>
              <a:ext cx="427315" cy="507402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022022D-26DF-E583-7C6F-55F3270E1EA2}"/>
                </a:ext>
              </a:extLst>
            </p:cNvPr>
            <p:cNvGrpSpPr/>
            <p:nvPr/>
          </p:nvGrpSpPr>
          <p:grpSpPr>
            <a:xfrm>
              <a:off x="1376734" y="4835687"/>
              <a:ext cx="3565276" cy="811727"/>
              <a:chOff x="1376734" y="4835687"/>
              <a:chExt cx="3565276" cy="811727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F27E3EF-0162-E9E3-C580-095286874B62}"/>
                  </a:ext>
                </a:extLst>
              </p:cNvPr>
              <p:cNvCxnSpPr>
                <a:cxnSpLocks/>
                <a:stCxn id="49" idx="0"/>
              </p:cNvCxnSpPr>
              <p:nvPr/>
            </p:nvCxnSpPr>
            <p:spPr>
              <a:xfrm>
                <a:off x="3061973" y="5364749"/>
                <a:ext cx="1880037" cy="123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8990129-8F9D-D00C-B931-0504C04D8E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734" y="5365979"/>
                <a:ext cx="1409525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5DD9288-3092-C6D3-D440-4E1F93219F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86259" y="4835687"/>
                <a:ext cx="48038" cy="530293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FA31DDF-A3D3-E95F-E1A8-EC071DFB93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532" y="4835687"/>
                <a:ext cx="15784" cy="8117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4674FF6-D78F-E139-EE80-51D4CE9A99A8}"/>
              </a:ext>
            </a:extLst>
          </p:cNvPr>
          <p:cNvCxnSpPr>
            <a:cxnSpLocks/>
          </p:cNvCxnSpPr>
          <p:nvPr/>
        </p:nvCxnSpPr>
        <p:spPr>
          <a:xfrm flipH="1">
            <a:off x="6146589" y="1438711"/>
            <a:ext cx="0" cy="126537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1818F9C-F087-B9D2-6DDA-79C8AA09DF77}"/>
              </a:ext>
            </a:extLst>
          </p:cNvPr>
          <p:cNvCxnSpPr>
            <a:cxnSpLocks/>
          </p:cNvCxnSpPr>
          <p:nvPr/>
        </p:nvCxnSpPr>
        <p:spPr>
          <a:xfrm flipH="1">
            <a:off x="6142293" y="2704088"/>
            <a:ext cx="271363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B39ED2C-C80E-322E-1246-F4D98F783EC1}"/>
              </a:ext>
            </a:extLst>
          </p:cNvPr>
          <p:cNvSpPr txBox="1"/>
          <p:nvPr/>
        </p:nvSpPr>
        <p:spPr>
          <a:xfrm>
            <a:off x="6012196" y="1039254"/>
            <a:ext cx="424837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Anode</a:t>
            </a:r>
            <a:endParaRPr lang="en-US" sz="1200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395E21C-23B3-0627-7C39-8E6D246A7106}"/>
              </a:ext>
            </a:extLst>
          </p:cNvPr>
          <p:cNvCxnSpPr>
            <a:cxnSpLocks/>
          </p:cNvCxnSpPr>
          <p:nvPr/>
        </p:nvCxnSpPr>
        <p:spPr>
          <a:xfrm flipH="1">
            <a:off x="6137936" y="4289591"/>
            <a:ext cx="271363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39B70C-E11C-B557-7B4C-7D76BFF047BD}"/>
              </a:ext>
            </a:extLst>
          </p:cNvPr>
          <p:cNvCxnSpPr>
            <a:cxnSpLocks/>
          </p:cNvCxnSpPr>
          <p:nvPr/>
        </p:nvCxnSpPr>
        <p:spPr>
          <a:xfrm flipH="1">
            <a:off x="6142292" y="5990381"/>
            <a:ext cx="271363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29DA7E9-E001-14EA-9EA4-C4452207654B}"/>
              </a:ext>
            </a:extLst>
          </p:cNvPr>
          <p:cNvSpPr txBox="1"/>
          <p:nvPr/>
        </p:nvSpPr>
        <p:spPr>
          <a:xfrm>
            <a:off x="8499513" y="5990381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BEAD30F-A292-8DAC-9186-E31740B5B8BC}"/>
              </a:ext>
            </a:extLst>
          </p:cNvPr>
          <p:cNvSpPr txBox="1"/>
          <p:nvPr/>
        </p:nvSpPr>
        <p:spPr>
          <a:xfrm>
            <a:off x="5870364" y="2803239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FC19AE4-92E7-1BAA-AC7F-77AFB5032731}"/>
              </a:ext>
            </a:extLst>
          </p:cNvPr>
          <p:cNvSpPr txBox="1"/>
          <p:nvPr/>
        </p:nvSpPr>
        <p:spPr>
          <a:xfrm>
            <a:off x="5931669" y="4428606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2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3060D0E-AA5F-50A6-7359-4EF61A29279A}"/>
              </a:ext>
            </a:extLst>
          </p:cNvPr>
          <p:cNvGrpSpPr/>
          <p:nvPr/>
        </p:nvGrpSpPr>
        <p:grpSpPr>
          <a:xfrm>
            <a:off x="6142292" y="4856002"/>
            <a:ext cx="2713637" cy="1310357"/>
            <a:chOff x="1376734" y="4835687"/>
            <a:chExt cx="3565276" cy="1036464"/>
          </a:xfrm>
        </p:grpSpPr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0C01C5BF-647D-0ECB-622A-DCFECC1E72E4}"/>
                </a:ext>
              </a:extLst>
            </p:cNvPr>
            <p:cNvSpPr/>
            <p:nvPr/>
          </p:nvSpPr>
          <p:spPr>
            <a:xfrm rot="10800000" flipV="1">
              <a:off x="2848315" y="5364749"/>
              <a:ext cx="427315" cy="507402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4E95073-8C5B-9ABD-A8E9-58E9A18C2EFD}"/>
                </a:ext>
              </a:extLst>
            </p:cNvPr>
            <p:cNvGrpSpPr/>
            <p:nvPr/>
          </p:nvGrpSpPr>
          <p:grpSpPr>
            <a:xfrm>
              <a:off x="1376734" y="4835687"/>
              <a:ext cx="3565276" cy="811727"/>
              <a:chOff x="1376734" y="4835687"/>
              <a:chExt cx="3565276" cy="811727"/>
            </a:xfrm>
          </p:grpSpPr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5B019BC-029E-E821-B797-B57643CE87CB}"/>
                  </a:ext>
                </a:extLst>
              </p:cNvPr>
              <p:cNvCxnSpPr>
                <a:cxnSpLocks/>
                <a:stCxn id="116" idx="0"/>
              </p:cNvCxnSpPr>
              <p:nvPr/>
            </p:nvCxnSpPr>
            <p:spPr>
              <a:xfrm>
                <a:off x="3061973" y="5364749"/>
                <a:ext cx="1880037" cy="123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0C453F4-0A49-2B21-85CD-E66717A9E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734" y="5365979"/>
                <a:ext cx="1409525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91C88CE-7876-62FE-15A1-92E2CA88D7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86259" y="4835687"/>
                <a:ext cx="48038" cy="530293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9519BE4-C77B-1CD0-33F5-55E837F4E1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532" y="4835687"/>
                <a:ext cx="15784" cy="8117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0E2B38CB-B884-B908-9978-CCCFCF2B19A0}"/>
              </a:ext>
            </a:extLst>
          </p:cNvPr>
          <p:cNvCxnSpPr>
            <a:cxnSpLocks/>
          </p:cNvCxnSpPr>
          <p:nvPr/>
        </p:nvCxnSpPr>
        <p:spPr>
          <a:xfrm>
            <a:off x="6137936" y="4789011"/>
            <a:ext cx="0" cy="120137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D77512E-4E45-44A4-4388-E3D50B3FDA8F}"/>
              </a:ext>
            </a:extLst>
          </p:cNvPr>
          <p:cNvCxnSpPr>
            <a:cxnSpLocks/>
          </p:cNvCxnSpPr>
          <p:nvPr/>
        </p:nvCxnSpPr>
        <p:spPr>
          <a:xfrm flipH="1">
            <a:off x="6136100" y="3082798"/>
            <a:ext cx="1836" cy="120679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6A623731-3C60-2280-2F70-53780C81079C}"/>
              </a:ext>
            </a:extLst>
          </p:cNvPr>
          <p:cNvSpPr txBox="1"/>
          <p:nvPr/>
        </p:nvSpPr>
        <p:spPr>
          <a:xfrm>
            <a:off x="3018140" y="1569450"/>
            <a:ext cx="2607702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Electron passes through cell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Avalanche triggered in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Plasma reaches near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Plasma reaches far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2D2E4BF-3C93-CD3A-E154-FAE20C6E6718}"/>
              </a:ext>
            </a:extLst>
          </p:cNvPr>
          <p:cNvSpPr txBox="1"/>
          <p:nvPr/>
        </p:nvSpPr>
        <p:spPr>
          <a:xfrm>
            <a:off x="3165590" y="577869"/>
            <a:ext cx="2209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Sequence of Events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F8C0B62-B8ED-AFBB-43C0-62214B8572FD}"/>
              </a:ext>
            </a:extLst>
          </p:cNvPr>
          <p:cNvSpPr txBox="1"/>
          <p:nvPr/>
        </p:nvSpPr>
        <p:spPr>
          <a:xfrm>
            <a:off x="6354220" y="553191"/>
            <a:ext cx="201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Measured Signals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6A632AA-230A-4C6D-B515-EF255B626C1D}"/>
              </a:ext>
            </a:extLst>
          </p:cNvPr>
          <p:cNvSpPr txBox="1"/>
          <p:nvPr/>
        </p:nvSpPr>
        <p:spPr>
          <a:xfrm>
            <a:off x="9360863" y="600613"/>
            <a:ext cx="2467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Recorded Information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E0E886B-9710-BF3B-B9BC-276021977129}"/>
              </a:ext>
            </a:extLst>
          </p:cNvPr>
          <p:cNvSpPr txBox="1"/>
          <p:nvPr/>
        </p:nvSpPr>
        <p:spPr>
          <a:xfrm>
            <a:off x="783342" y="685518"/>
            <a:ext cx="1140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Cell View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F3BF891-4902-E87C-E531-524EFF5FBA6E}"/>
              </a:ext>
            </a:extLst>
          </p:cNvPr>
          <p:cNvSpPr txBox="1"/>
          <p:nvPr/>
        </p:nvSpPr>
        <p:spPr>
          <a:xfrm>
            <a:off x="9257447" y="1103635"/>
            <a:ext cx="26699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T0 - Anode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T1,T2,Ttop - Anode +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T3,T4,Tbot – Anode +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93E8250-04B5-7C80-1C82-0E005974A80A}"/>
              </a:ext>
            </a:extLst>
          </p:cNvPr>
          <p:cNvCxnSpPr>
            <a:cxnSpLocks/>
          </p:cNvCxnSpPr>
          <p:nvPr/>
        </p:nvCxnSpPr>
        <p:spPr>
          <a:xfrm>
            <a:off x="2732926" y="469074"/>
            <a:ext cx="0" cy="6169932"/>
          </a:xfrm>
          <a:prstGeom prst="line">
            <a:avLst/>
          </a:prstGeom>
          <a:ln w="28575">
            <a:solidFill>
              <a:srgbClr val="D2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D1EB282-09EA-C5DA-23E1-BEAF6BB8FB4F}"/>
              </a:ext>
            </a:extLst>
          </p:cNvPr>
          <p:cNvCxnSpPr>
            <a:cxnSpLocks/>
          </p:cNvCxnSpPr>
          <p:nvPr/>
        </p:nvCxnSpPr>
        <p:spPr>
          <a:xfrm>
            <a:off x="5826008" y="459468"/>
            <a:ext cx="0" cy="6169932"/>
          </a:xfrm>
          <a:prstGeom prst="line">
            <a:avLst/>
          </a:prstGeom>
          <a:ln w="28575">
            <a:solidFill>
              <a:srgbClr val="D2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C32733D7-48A4-AAD3-12D6-4BBB4979255D}"/>
              </a:ext>
            </a:extLst>
          </p:cNvPr>
          <p:cNvCxnSpPr>
            <a:cxnSpLocks/>
          </p:cNvCxnSpPr>
          <p:nvPr/>
        </p:nvCxnSpPr>
        <p:spPr>
          <a:xfrm>
            <a:off x="9083106" y="469074"/>
            <a:ext cx="0" cy="6169932"/>
          </a:xfrm>
          <a:prstGeom prst="line">
            <a:avLst/>
          </a:prstGeom>
          <a:ln w="28575">
            <a:solidFill>
              <a:srgbClr val="D2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8B865A1-4486-1AAA-550D-96122BE56613}"/>
              </a:ext>
            </a:extLst>
          </p:cNvPr>
          <p:cNvSpPr/>
          <p:nvPr/>
        </p:nvSpPr>
        <p:spPr>
          <a:xfrm>
            <a:off x="6472719" y="1696256"/>
            <a:ext cx="321287" cy="956180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4B551C-6B13-21DA-1498-5DEBAF0DC3E1}"/>
              </a:ext>
            </a:extLst>
          </p:cNvPr>
          <p:cNvSpPr/>
          <p:nvPr/>
        </p:nvSpPr>
        <p:spPr>
          <a:xfrm>
            <a:off x="7096117" y="1369595"/>
            <a:ext cx="321287" cy="129065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746761-98FC-E550-448F-34C5FB3F293B}"/>
              </a:ext>
            </a:extLst>
          </p:cNvPr>
          <p:cNvSpPr/>
          <p:nvPr/>
        </p:nvSpPr>
        <p:spPr>
          <a:xfrm>
            <a:off x="7111352" y="3082798"/>
            <a:ext cx="321287" cy="119485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03D9D5-BFA2-954E-7F6A-48F19B422FA9}"/>
              </a:ext>
            </a:extLst>
          </p:cNvPr>
          <p:cNvSpPr/>
          <p:nvPr/>
        </p:nvSpPr>
        <p:spPr>
          <a:xfrm>
            <a:off x="8037509" y="1359361"/>
            <a:ext cx="321287" cy="1290653"/>
          </a:xfrm>
          <a:prstGeom prst="ellipse">
            <a:avLst/>
          </a:prstGeom>
          <a:noFill/>
          <a:ln w="19050">
            <a:solidFill>
              <a:srgbClr val="E6AD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B32829D-7F53-E6B5-C3F0-1BA10BA00D34}"/>
              </a:ext>
            </a:extLst>
          </p:cNvPr>
          <p:cNvSpPr/>
          <p:nvPr/>
        </p:nvSpPr>
        <p:spPr>
          <a:xfrm>
            <a:off x="7084420" y="4818636"/>
            <a:ext cx="321287" cy="1169866"/>
          </a:xfrm>
          <a:prstGeom prst="ellipse">
            <a:avLst/>
          </a:prstGeom>
          <a:noFill/>
          <a:ln w="19050">
            <a:solidFill>
              <a:srgbClr val="E6AD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3796AD-5872-D233-9DA8-2D7C09824F57}"/>
              </a:ext>
            </a:extLst>
          </p:cNvPr>
          <p:cNvSpPr txBox="1"/>
          <p:nvPr/>
        </p:nvSpPr>
        <p:spPr>
          <a:xfrm>
            <a:off x="8417081" y="4255244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E7B384-7494-9533-3447-EB7290DB6A2E}"/>
              </a:ext>
            </a:extLst>
          </p:cNvPr>
          <p:cNvSpPr txBox="1"/>
          <p:nvPr/>
        </p:nvSpPr>
        <p:spPr>
          <a:xfrm>
            <a:off x="8480623" y="2696810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FB38898-3B94-899D-DD14-739C9B529006}"/>
              </a:ext>
            </a:extLst>
          </p:cNvPr>
          <p:cNvCxnSpPr/>
          <p:nvPr/>
        </p:nvCxnSpPr>
        <p:spPr>
          <a:xfrm>
            <a:off x="3305737" y="2506935"/>
            <a:ext cx="2069432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3506D35-4E5F-DF3B-E921-FB8D9DA3127B}"/>
              </a:ext>
            </a:extLst>
          </p:cNvPr>
          <p:cNvCxnSpPr>
            <a:cxnSpLocks/>
          </p:cNvCxnSpPr>
          <p:nvPr/>
        </p:nvCxnSpPr>
        <p:spPr>
          <a:xfrm>
            <a:off x="9628633" y="1810237"/>
            <a:ext cx="794863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2CB73B-7FDF-4912-EE6D-90D2D00CD6BD}"/>
              </a:ext>
            </a:extLst>
          </p:cNvPr>
          <p:cNvCxnSpPr/>
          <p:nvPr/>
        </p:nvCxnSpPr>
        <p:spPr>
          <a:xfrm>
            <a:off x="3353862" y="3129706"/>
            <a:ext cx="2069432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0B9D8A8-D470-EA43-9C15-76B77209439D}"/>
              </a:ext>
            </a:extLst>
          </p:cNvPr>
          <p:cNvCxnSpPr/>
          <p:nvPr/>
        </p:nvCxnSpPr>
        <p:spPr>
          <a:xfrm>
            <a:off x="9593260" y="2456422"/>
            <a:ext cx="2069432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42340A8-7113-4280-E9C5-92F4D8E22088}"/>
              </a:ext>
            </a:extLst>
          </p:cNvPr>
          <p:cNvCxnSpPr/>
          <p:nvPr/>
        </p:nvCxnSpPr>
        <p:spPr>
          <a:xfrm>
            <a:off x="3392187" y="3798791"/>
            <a:ext cx="2069432" cy="0"/>
          </a:xfrm>
          <a:prstGeom prst="line">
            <a:avLst/>
          </a:prstGeom>
          <a:ln w="19050">
            <a:solidFill>
              <a:srgbClr val="E6AD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DE09B97-BB70-4213-FD3A-2532D5755A43}"/>
              </a:ext>
            </a:extLst>
          </p:cNvPr>
          <p:cNvCxnSpPr/>
          <p:nvPr/>
        </p:nvCxnSpPr>
        <p:spPr>
          <a:xfrm>
            <a:off x="9628633" y="3110821"/>
            <a:ext cx="2069432" cy="0"/>
          </a:xfrm>
          <a:prstGeom prst="line">
            <a:avLst/>
          </a:prstGeom>
          <a:ln w="19050">
            <a:solidFill>
              <a:srgbClr val="E6AD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2763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DC477-375F-2ECE-C86A-517BAE8C7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81B2-CC03-E73C-F452-31DB7114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Tracker Cell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B4923-5127-2CEC-4C59-C907B504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BC10-D4DB-8847-B2CA-EEFEBBCE5134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89BA9-1B3C-33FF-507F-E0B125A88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AB1A8-A2B3-8160-FE0E-0FA92A262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102</a:t>
            </a:fld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0B276A3-5A5D-BE4F-18B8-F9CDA847060B}"/>
              </a:ext>
            </a:extLst>
          </p:cNvPr>
          <p:cNvGrpSpPr/>
          <p:nvPr/>
        </p:nvGrpSpPr>
        <p:grpSpPr>
          <a:xfrm rot="16200000" flipV="1">
            <a:off x="-1406384" y="3134407"/>
            <a:ext cx="5048502" cy="1314817"/>
            <a:chOff x="223629" y="1736549"/>
            <a:chExt cx="5048502" cy="1316178"/>
          </a:xfrm>
        </p:grpSpPr>
        <p:pic>
          <p:nvPicPr>
            <p:cNvPr id="7" name="Content Placeholder 9" descr="Content Placeholder 9">
              <a:extLst>
                <a:ext uri="{FF2B5EF4-FFF2-40B4-BE49-F238E27FC236}">
                  <a16:creationId xmlns:a16="http://schemas.microsoft.com/office/drawing/2014/main" id="{03BC2BBE-81CD-CDB5-E4C2-33AED960C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223629" y="1873954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7-point Star 7">
              <a:extLst>
                <a:ext uri="{FF2B5EF4-FFF2-40B4-BE49-F238E27FC236}">
                  <a16:creationId xmlns:a16="http://schemas.microsoft.com/office/drawing/2014/main" id="{0247CA19-50CA-98A6-B2E1-E457522CEEBD}"/>
                </a:ext>
              </a:extLst>
            </p:cNvPr>
            <p:cNvSpPr/>
            <p:nvPr/>
          </p:nvSpPr>
          <p:spPr>
            <a:xfrm>
              <a:off x="3581866" y="2179223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BAECC901-D081-161D-355E-1744E5D6C9DE}"/>
                </a:ext>
              </a:extLst>
            </p:cNvPr>
            <p:cNvSpPr/>
            <p:nvPr/>
          </p:nvSpPr>
          <p:spPr>
            <a:xfrm rot="5400000">
              <a:off x="1971926" y="854048"/>
              <a:ext cx="203506" cy="2972317"/>
            </a:xfrm>
            <a:prstGeom prst="downArrow">
              <a:avLst/>
            </a:prstGeom>
            <a:solidFill>
              <a:srgbClr val="92D050">
                <a:alpha val="4978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F27B2923-94F1-B26B-A1A1-EE93E77EE632}"/>
                </a:ext>
              </a:extLst>
            </p:cNvPr>
            <p:cNvSpPr/>
            <p:nvPr/>
          </p:nvSpPr>
          <p:spPr>
            <a:xfrm rot="16200000">
              <a:off x="4299762" y="1842257"/>
              <a:ext cx="203506" cy="995899"/>
            </a:xfrm>
            <a:prstGeom prst="downArrow">
              <a:avLst/>
            </a:prstGeom>
            <a:solidFill>
              <a:srgbClr val="92D050">
                <a:alpha val="4978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22CC451-C4CA-5AD9-49F1-700400E0E4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181" y="1736549"/>
              <a:ext cx="954741" cy="1316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F0D2E0-9499-BA95-B3B0-64C3FEAA4759}"/>
                </a:ext>
              </a:extLst>
            </p:cNvPr>
            <p:cNvSpPr txBox="1"/>
            <p:nvPr/>
          </p:nvSpPr>
          <p:spPr>
            <a:xfrm rot="5400000">
              <a:off x="3007843" y="2678307"/>
              <a:ext cx="348676" cy="392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e-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E894E406-299A-B582-89D9-4CA4AD23E5C7}"/>
              </a:ext>
            </a:extLst>
          </p:cNvPr>
          <p:cNvSpPr txBox="1"/>
          <p:nvPr/>
        </p:nvSpPr>
        <p:spPr>
          <a:xfrm>
            <a:off x="6945032" y="862094"/>
            <a:ext cx="424837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Anode</a:t>
            </a:r>
            <a:endParaRPr lang="en-US" sz="12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5C67D06-0F99-CCA8-37C3-0CF53DFDB0BF}"/>
              </a:ext>
            </a:extLst>
          </p:cNvPr>
          <p:cNvSpPr txBox="1"/>
          <p:nvPr/>
        </p:nvSpPr>
        <p:spPr>
          <a:xfrm>
            <a:off x="10707909" y="6207002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9AFD04F-708A-1915-6EB2-6F4E9EC600A0}"/>
              </a:ext>
            </a:extLst>
          </p:cNvPr>
          <p:cNvSpPr txBox="1"/>
          <p:nvPr/>
        </p:nvSpPr>
        <p:spPr>
          <a:xfrm>
            <a:off x="6832941" y="2752220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3B05483-64AD-CD35-BA57-E49239E7E837}"/>
              </a:ext>
            </a:extLst>
          </p:cNvPr>
          <p:cNvSpPr txBox="1"/>
          <p:nvPr/>
        </p:nvSpPr>
        <p:spPr>
          <a:xfrm>
            <a:off x="6868802" y="4676419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2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C0FDC38-C055-73A9-98C1-36251C74C08C}"/>
              </a:ext>
            </a:extLst>
          </p:cNvPr>
          <p:cNvSpPr txBox="1"/>
          <p:nvPr/>
        </p:nvSpPr>
        <p:spPr>
          <a:xfrm>
            <a:off x="2908390" y="1213568"/>
            <a:ext cx="2607702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Electron passes through cell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Avalanche triggered in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Plasma reaches near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Plasma reaches far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C1F890B-0F76-F64F-D615-5108B421E798}"/>
              </a:ext>
            </a:extLst>
          </p:cNvPr>
          <p:cNvSpPr txBox="1"/>
          <p:nvPr/>
        </p:nvSpPr>
        <p:spPr>
          <a:xfrm>
            <a:off x="3103363" y="627355"/>
            <a:ext cx="2209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Sequence of Events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B5F3AD1-3257-C908-0234-491A6E0E0A31}"/>
              </a:ext>
            </a:extLst>
          </p:cNvPr>
          <p:cNvSpPr txBox="1"/>
          <p:nvPr/>
        </p:nvSpPr>
        <p:spPr>
          <a:xfrm>
            <a:off x="7289229" y="492757"/>
            <a:ext cx="201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Measured Signals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A2EBE31-CEF8-5957-2A52-47F50581B3A1}"/>
              </a:ext>
            </a:extLst>
          </p:cNvPr>
          <p:cNvSpPr txBox="1"/>
          <p:nvPr/>
        </p:nvSpPr>
        <p:spPr>
          <a:xfrm>
            <a:off x="3151226" y="3838444"/>
            <a:ext cx="2467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Recorded Information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CD2855F-2A4F-0F44-D7B2-603423D70C0B}"/>
              </a:ext>
            </a:extLst>
          </p:cNvPr>
          <p:cNvSpPr txBox="1"/>
          <p:nvPr/>
        </p:nvSpPr>
        <p:spPr>
          <a:xfrm>
            <a:off x="598516" y="659292"/>
            <a:ext cx="1140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Cell View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728AB5C-CF25-3291-43B6-9BC04CAB49D2}"/>
              </a:ext>
            </a:extLst>
          </p:cNvPr>
          <p:cNvSpPr txBox="1"/>
          <p:nvPr/>
        </p:nvSpPr>
        <p:spPr>
          <a:xfrm>
            <a:off x="2870316" y="3961598"/>
            <a:ext cx="26699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T0 - Anode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T1,T2,Ttop - Anode +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T3,T4,Tbot – Anode +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AEE1B95-61A2-9E7D-DA79-BAD5A6713428}"/>
              </a:ext>
            </a:extLst>
          </p:cNvPr>
          <p:cNvGrpSpPr/>
          <p:nvPr/>
        </p:nvGrpSpPr>
        <p:grpSpPr>
          <a:xfrm>
            <a:off x="7098677" y="3031779"/>
            <a:ext cx="4110670" cy="1428900"/>
            <a:chOff x="2747848" y="3114021"/>
            <a:chExt cx="2724126" cy="142890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A2FB585-5995-30F8-C8C1-C54755BA1F5D}"/>
                </a:ext>
              </a:extLst>
            </p:cNvPr>
            <p:cNvGrpSpPr/>
            <p:nvPr/>
          </p:nvGrpSpPr>
          <p:grpSpPr>
            <a:xfrm>
              <a:off x="2758337" y="3232564"/>
              <a:ext cx="2713637" cy="1310357"/>
              <a:chOff x="1376734" y="4835687"/>
              <a:chExt cx="3565276" cy="1036464"/>
            </a:xfrm>
          </p:grpSpPr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C1C84120-46C0-4843-53D2-36368B1B45C4}"/>
                  </a:ext>
                </a:extLst>
              </p:cNvPr>
              <p:cNvSpPr/>
              <p:nvPr/>
            </p:nvSpPr>
            <p:spPr>
              <a:xfrm rot="10800000" flipV="1">
                <a:off x="2848315" y="5364749"/>
                <a:ext cx="427315" cy="507402"/>
              </a:xfrm>
              <a:prstGeom prst="arc">
                <a:avLst>
                  <a:gd name="adj1" fmla="val 16200000"/>
                  <a:gd name="adj2" fmla="val 155225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6757A904-96D1-A972-A5A5-1350E1CE60BC}"/>
                  </a:ext>
                </a:extLst>
              </p:cNvPr>
              <p:cNvGrpSpPr/>
              <p:nvPr/>
            </p:nvGrpSpPr>
            <p:grpSpPr>
              <a:xfrm>
                <a:off x="1376734" y="4835687"/>
                <a:ext cx="3565276" cy="811727"/>
                <a:chOff x="1376734" y="4835687"/>
                <a:chExt cx="3565276" cy="811727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CABF0F5-6F73-CD7C-ED14-CD8007F740DD}"/>
                    </a:ext>
                  </a:extLst>
                </p:cNvPr>
                <p:cNvCxnSpPr>
                  <a:cxnSpLocks/>
                  <a:stCxn id="49" idx="0"/>
                </p:cNvCxnSpPr>
                <p:nvPr/>
              </p:nvCxnSpPr>
              <p:spPr>
                <a:xfrm>
                  <a:off x="3061973" y="5364749"/>
                  <a:ext cx="1880037" cy="123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ED65E51-C88A-C8A1-818E-80A697D322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6734" y="5365979"/>
                  <a:ext cx="1409525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F95F27C4-F83F-DA20-A742-1CF611DCF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86259" y="4835687"/>
                  <a:ext cx="48038" cy="530293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D8872E3C-FFF6-D322-DD15-34BAFBCAE6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2532" y="4835687"/>
                  <a:ext cx="15784" cy="81172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4E4A772-A661-96A3-0D94-9759620E3C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684" y="4320814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4F251D0-EB87-7A30-D459-54A2500303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7848" y="3114021"/>
              <a:ext cx="1836" cy="1206793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341B9CE-8F30-5496-ED54-82BAFA62F2CF}"/>
                </a:ext>
              </a:extLst>
            </p:cNvPr>
            <p:cNvSpPr/>
            <p:nvPr/>
          </p:nvSpPr>
          <p:spPr>
            <a:xfrm>
              <a:off x="3723100" y="3114021"/>
              <a:ext cx="321287" cy="119485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1EAC56-4AFC-0FDA-628F-D895CBAC4D98}"/>
              </a:ext>
            </a:extLst>
          </p:cNvPr>
          <p:cNvGrpSpPr/>
          <p:nvPr/>
        </p:nvGrpSpPr>
        <p:grpSpPr>
          <a:xfrm>
            <a:off x="7098219" y="653529"/>
            <a:ext cx="4111128" cy="2342851"/>
            <a:chOff x="2717997" y="834310"/>
            <a:chExt cx="2719939" cy="234285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30750FE-2A8F-7115-D8C4-9891C5D830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8596" y="1343793"/>
              <a:ext cx="0" cy="126537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FBB8F60-BCAD-5DE8-69DE-46ACED2956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7997" y="2609170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8BE51F6-BCCA-B5FA-2C44-109ED5D05F0E}"/>
                </a:ext>
              </a:extLst>
            </p:cNvPr>
            <p:cNvGrpSpPr/>
            <p:nvPr/>
          </p:nvGrpSpPr>
          <p:grpSpPr>
            <a:xfrm>
              <a:off x="2717997" y="834310"/>
              <a:ext cx="2719939" cy="2342851"/>
              <a:chOff x="2717997" y="834310"/>
              <a:chExt cx="2719939" cy="2342851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5209A16-7B94-0F92-E507-ABB58CA50FF0}"/>
                  </a:ext>
                </a:extLst>
              </p:cNvPr>
              <p:cNvGrpSpPr/>
              <p:nvPr/>
            </p:nvGrpSpPr>
            <p:grpSpPr>
              <a:xfrm>
                <a:off x="2717997" y="834310"/>
                <a:ext cx="2719939" cy="2342851"/>
                <a:chOff x="1390522" y="2682533"/>
                <a:chExt cx="3573556" cy="1853145"/>
              </a:xfrm>
            </p:grpSpPr>
            <p:sp>
              <p:nvSpPr>
                <p:cNvPr id="21" name="Arc 20">
                  <a:extLst>
                    <a:ext uri="{FF2B5EF4-FFF2-40B4-BE49-F238E27FC236}">
                      <a16:creationId xmlns:a16="http://schemas.microsoft.com/office/drawing/2014/main" id="{8641F1E9-931E-4BC6-583A-320EA65C3752}"/>
                    </a:ext>
                  </a:extLst>
                </p:cNvPr>
                <p:cNvSpPr/>
                <p:nvPr/>
              </p:nvSpPr>
              <p:spPr>
                <a:xfrm rot="10800000">
                  <a:off x="2881461" y="2684596"/>
                  <a:ext cx="421183" cy="752777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B9349AB3-A916-6C72-5315-6DB22CBA02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045" y="3437373"/>
                  <a:ext cx="927453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8CC36E2-D9CF-E5AF-CBB1-B1B12C23B713}"/>
                    </a:ext>
                  </a:extLst>
                </p:cNvPr>
                <p:cNvGrpSpPr/>
                <p:nvPr/>
              </p:nvGrpSpPr>
              <p:grpSpPr>
                <a:xfrm>
                  <a:off x="1390522" y="3437374"/>
                  <a:ext cx="1074215" cy="1098304"/>
                  <a:chOff x="4631335" y="3001380"/>
                  <a:chExt cx="3904081" cy="1900739"/>
                </a:xfrm>
              </p:grpSpPr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C07D1F21-620A-DE70-03E8-114BE8AA5253}"/>
                      </a:ext>
                    </a:extLst>
                  </p:cNvPr>
                  <p:cNvCxnSpPr>
                    <a:cxnSpLocks/>
                    <a:endCxn id="31" idx="0"/>
                  </p:cNvCxnSpPr>
                  <p:nvPr/>
                </p:nvCxnSpPr>
                <p:spPr>
                  <a:xfrm>
                    <a:off x="4631335" y="3008607"/>
                    <a:ext cx="2084079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F917B094-3E71-F405-FC92-B5E7BEC28728}"/>
                      </a:ext>
                    </a:extLst>
                  </p:cNvPr>
                  <p:cNvGrpSpPr/>
                  <p:nvPr/>
                </p:nvGrpSpPr>
                <p:grpSpPr>
                  <a:xfrm>
                    <a:off x="6594179" y="3001380"/>
                    <a:ext cx="1941237" cy="1900739"/>
                    <a:chOff x="6594179" y="3001380"/>
                    <a:chExt cx="1941237" cy="1900739"/>
                  </a:xfrm>
                </p:grpSpPr>
                <p:sp>
                  <p:nvSpPr>
                    <p:cNvPr id="31" name="Arc 30">
                      <a:extLst>
                        <a:ext uri="{FF2B5EF4-FFF2-40B4-BE49-F238E27FC236}">
                          <a16:creationId xmlns:a16="http://schemas.microsoft.com/office/drawing/2014/main" id="{3412A96C-BB29-4280-D1F1-74DAC1F114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4179" y="3008607"/>
                      <a:ext cx="242473" cy="1893512"/>
                    </a:xfrm>
                    <a:prstGeom prst="arc">
                      <a:avLst/>
                    </a:prstGeom>
                    <a:ln w="95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" name="Arc 31">
                      <a:extLst>
                        <a:ext uri="{FF2B5EF4-FFF2-40B4-BE49-F238E27FC236}">
                          <a16:creationId xmlns:a16="http://schemas.microsoft.com/office/drawing/2014/main" id="{E2D1C3A2-F45A-5D72-BD5D-5634275990A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011240" y="3001380"/>
                      <a:ext cx="1524176" cy="1763246"/>
                    </a:xfrm>
                    <a:prstGeom prst="arc">
                      <a:avLst>
                        <a:gd name="adj1" fmla="val 16200000"/>
                        <a:gd name="adj2" fmla="val 96246"/>
                      </a:avLst>
                    </a:prstGeom>
                    <a:ln w="95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" name="Freeform 32">
                      <a:extLst>
                        <a:ext uri="{FF2B5EF4-FFF2-40B4-BE49-F238E27FC236}">
                          <a16:creationId xmlns:a16="http://schemas.microsoft.com/office/drawing/2014/main" id="{23CE8E57-1FA5-1514-1136-0AF8C359EF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4301" y="3854730"/>
                      <a:ext cx="179294" cy="199173"/>
                    </a:xfrm>
                    <a:custGeom>
                      <a:avLst/>
                      <a:gdLst>
                        <a:gd name="connsiteX0" fmla="*/ 0 w 179294"/>
                        <a:gd name="connsiteY0" fmla="*/ 125506 h 272240"/>
                        <a:gd name="connsiteX1" fmla="*/ 107576 w 179294"/>
                        <a:gd name="connsiteY1" fmla="*/ 268941 h 272240"/>
                        <a:gd name="connsiteX2" fmla="*/ 179294 w 179294"/>
                        <a:gd name="connsiteY2" fmla="*/ 0 h 272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79294" h="272240">
                          <a:moveTo>
                            <a:pt x="0" y="125506"/>
                          </a:moveTo>
                          <a:cubicBezTo>
                            <a:pt x="38847" y="207682"/>
                            <a:pt x="77694" y="289859"/>
                            <a:pt x="107576" y="268941"/>
                          </a:cubicBezTo>
                          <a:cubicBezTo>
                            <a:pt x="137458" y="248023"/>
                            <a:pt x="161365" y="34365"/>
                            <a:pt x="179294" y="0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C9F5B9A0-EB23-746E-45EE-7ED6547A6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55047" y="3437373"/>
                  <a:ext cx="531212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E56BD9D8-D57D-21CB-B3A1-24B73F2C7C3C}"/>
                    </a:ext>
                  </a:extLst>
                </p:cNvPr>
                <p:cNvCxnSpPr/>
                <p:nvPr/>
              </p:nvCxnSpPr>
              <p:spPr>
                <a:xfrm>
                  <a:off x="2786259" y="3437374"/>
                  <a:ext cx="66070" cy="519449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15B91482-3379-6CC3-73D3-666E35855E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52329" y="3063717"/>
                  <a:ext cx="31569" cy="880302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Arc 36">
                  <a:extLst>
                    <a:ext uri="{FF2B5EF4-FFF2-40B4-BE49-F238E27FC236}">
                      <a16:creationId xmlns:a16="http://schemas.microsoft.com/office/drawing/2014/main" id="{A06744CD-2615-AE08-F4A9-B3ED55EF42D1}"/>
                    </a:ext>
                  </a:extLst>
                </p:cNvPr>
                <p:cNvSpPr/>
                <p:nvPr/>
              </p:nvSpPr>
              <p:spPr>
                <a:xfrm rot="10800000">
                  <a:off x="4107025" y="2682533"/>
                  <a:ext cx="421183" cy="752777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15594C1-E21F-B76E-983E-7810C40D3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13609" y="3435310"/>
                  <a:ext cx="650469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57A16410-3D4F-8E32-4A02-552FF3020DF9}"/>
                    </a:ext>
                  </a:extLst>
                </p:cNvPr>
                <p:cNvCxnSpPr/>
                <p:nvPr/>
              </p:nvCxnSpPr>
              <p:spPr>
                <a:xfrm>
                  <a:off x="4011823" y="3435311"/>
                  <a:ext cx="66070" cy="519449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AA9B611-7077-3918-FFA4-78C760405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77893" y="3061653"/>
                  <a:ext cx="31569" cy="880302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399CD32-3AF6-26AD-FD9C-4C48DB1C85BD}"/>
                  </a:ext>
                </a:extLst>
              </p:cNvPr>
              <p:cNvSpPr/>
              <p:nvPr/>
            </p:nvSpPr>
            <p:spPr>
              <a:xfrm>
                <a:off x="3054726" y="1601338"/>
                <a:ext cx="321287" cy="956180"/>
              </a:xfrm>
              <a:prstGeom prst="ellipse">
                <a:avLst/>
              </a:prstGeom>
              <a:noFill/>
              <a:ln w="19050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C77D418-4911-4A88-45DC-5334580EB9B5}"/>
                  </a:ext>
                </a:extLst>
              </p:cNvPr>
              <p:cNvSpPr/>
              <p:nvPr/>
            </p:nvSpPr>
            <p:spPr>
              <a:xfrm>
                <a:off x="3678124" y="1274677"/>
                <a:ext cx="321287" cy="129065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EE12458-8413-8204-1E91-C2441AB94026}"/>
                  </a:ext>
                </a:extLst>
              </p:cNvPr>
              <p:cNvSpPr/>
              <p:nvPr/>
            </p:nvSpPr>
            <p:spPr>
              <a:xfrm>
                <a:off x="4619516" y="1264443"/>
                <a:ext cx="321287" cy="1290653"/>
              </a:xfrm>
              <a:prstGeom prst="ellipse">
                <a:avLst/>
              </a:prstGeom>
              <a:noFill/>
              <a:ln w="19050">
                <a:solidFill>
                  <a:srgbClr val="E6AD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3B4A73F-8F89-CAAA-6D8C-34C63ACA1701}"/>
              </a:ext>
            </a:extLst>
          </p:cNvPr>
          <p:cNvGrpSpPr/>
          <p:nvPr/>
        </p:nvGrpSpPr>
        <p:grpSpPr>
          <a:xfrm>
            <a:off x="7075069" y="5007161"/>
            <a:ext cx="4134278" cy="1396514"/>
            <a:chOff x="2724240" y="5089403"/>
            <a:chExt cx="2722290" cy="1396514"/>
          </a:xfrm>
        </p:grpSpPr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E67A7CCE-3C19-10D6-2A20-7B5E1B9A85C8}"/>
                </a:ext>
              </a:extLst>
            </p:cNvPr>
            <p:cNvSpPr/>
            <p:nvPr/>
          </p:nvSpPr>
          <p:spPr>
            <a:xfrm rot="10800000" flipV="1">
              <a:off x="4793006" y="5844430"/>
              <a:ext cx="325242" cy="641487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41586CB-B338-A1FE-1C16-B74C6351A6EF}"/>
                </a:ext>
              </a:extLst>
            </p:cNvPr>
            <p:cNvGrpSpPr/>
            <p:nvPr/>
          </p:nvGrpSpPr>
          <p:grpSpPr>
            <a:xfrm>
              <a:off x="2724240" y="5089403"/>
              <a:ext cx="2722290" cy="1231033"/>
              <a:chOff x="2724240" y="5089403"/>
              <a:chExt cx="2722290" cy="1231033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7384812-5F51-9869-DEFD-7F2731356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8596" y="6320436"/>
                <a:ext cx="2713637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CE19B1E-07D7-D615-E595-5E174F2294A9}"/>
                  </a:ext>
                </a:extLst>
              </p:cNvPr>
              <p:cNvCxnSpPr>
                <a:cxnSpLocks/>
                <a:stCxn id="116" idx="0"/>
              </p:cNvCxnSpPr>
              <p:nvPr/>
            </p:nvCxnSpPr>
            <p:spPr>
              <a:xfrm>
                <a:off x="4955627" y="5844430"/>
                <a:ext cx="49090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A2B10875-A75D-48CE-7942-E1E1E9265A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596" y="5845986"/>
                <a:ext cx="2017177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CEBBA2E7-4068-BFE9-A48D-CB44CD11BD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45773" y="5175560"/>
                <a:ext cx="36563" cy="6704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55F58D2-C7EC-49E8-5123-D8FDAB5BED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0993" y="5175560"/>
                <a:ext cx="12014" cy="102623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067C48B9-3C57-F5F8-6296-62FF7020B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4240" y="5119066"/>
                <a:ext cx="0" cy="120137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0AD06D8-8343-DF69-57C9-114F55D74E0D}"/>
                  </a:ext>
                </a:extLst>
              </p:cNvPr>
              <p:cNvSpPr/>
              <p:nvPr/>
            </p:nvSpPr>
            <p:spPr>
              <a:xfrm>
                <a:off x="4616418" y="5089403"/>
                <a:ext cx="321287" cy="1169866"/>
              </a:xfrm>
              <a:prstGeom prst="ellipse">
                <a:avLst/>
              </a:prstGeom>
              <a:noFill/>
              <a:ln w="19050">
                <a:solidFill>
                  <a:srgbClr val="E6AD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FB8953A-8787-8F74-48DE-EEFEA7135F55}"/>
              </a:ext>
            </a:extLst>
          </p:cNvPr>
          <p:cNvSpPr txBox="1"/>
          <p:nvPr/>
        </p:nvSpPr>
        <p:spPr>
          <a:xfrm>
            <a:off x="10707909" y="4196752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4CDD51-603F-5686-82B1-DB7FA49644D7}"/>
              </a:ext>
            </a:extLst>
          </p:cNvPr>
          <p:cNvSpPr txBox="1"/>
          <p:nvPr/>
        </p:nvSpPr>
        <p:spPr>
          <a:xfrm>
            <a:off x="10736018" y="2406036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CD673B5-DD0B-FD85-C81C-D0EEE6B77CA0}"/>
              </a:ext>
            </a:extLst>
          </p:cNvPr>
          <p:cNvCxnSpPr/>
          <p:nvPr/>
        </p:nvCxnSpPr>
        <p:spPr>
          <a:xfrm>
            <a:off x="3195987" y="2151053"/>
            <a:ext cx="2069432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2F7278E-2448-06B5-4A33-DC186BA65EE6}"/>
              </a:ext>
            </a:extLst>
          </p:cNvPr>
          <p:cNvCxnSpPr>
            <a:cxnSpLocks/>
          </p:cNvCxnSpPr>
          <p:nvPr/>
        </p:nvCxnSpPr>
        <p:spPr>
          <a:xfrm>
            <a:off x="3241502" y="4668200"/>
            <a:ext cx="794863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AF81B37-AA9E-CE2A-2F10-41C0FA401781}"/>
              </a:ext>
            </a:extLst>
          </p:cNvPr>
          <p:cNvCxnSpPr/>
          <p:nvPr/>
        </p:nvCxnSpPr>
        <p:spPr>
          <a:xfrm>
            <a:off x="3244112" y="2773824"/>
            <a:ext cx="2069432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4C4D49B-DF09-27B0-FAA9-9EAB79DDD950}"/>
              </a:ext>
            </a:extLst>
          </p:cNvPr>
          <p:cNvCxnSpPr/>
          <p:nvPr/>
        </p:nvCxnSpPr>
        <p:spPr>
          <a:xfrm>
            <a:off x="3206129" y="5314385"/>
            <a:ext cx="2069432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DDE70E0-12A3-77E2-60D4-440C77CA8383}"/>
              </a:ext>
            </a:extLst>
          </p:cNvPr>
          <p:cNvCxnSpPr/>
          <p:nvPr/>
        </p:nvCxnSpPr>
        <p:spPr>
          <a:xfrm>
            <a:off x="3282437" y="3442909"/>
            <a:ext cx="2069432" cy="0"/>
          </a:xfrm>
          <a:prstGeom prst="line">
            <a:avLst/>
          </a:prstGeom>
          <a:ln w="19050">
            <a:solidFill>
              <a:srgbClr val="E6AD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BBD2796-4379-AF3D-B18E-FB1BCA5F563B}"/>
              </a:ext>
            </a:extLst>
          </p:cNvPr>
          <p:cNvCxnSpPr/>
          <p:nvPr/>
        </p:nvCxnSpPr>
        <p:spPr>
          <a:xfrm>
            <a:off x="3241502" y="5968784"/>
            <a:ext cx="2069432" cy="0"/>
          </a:xfrm>
          <a:prstGeom prst="line">
            <a:avLst/>
          </a:prstGeom>
          <a:ln w="19050">
            <a:solidFill>
              <a:srgbClr val="E6AD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02390-BA54-FAE2-E69B-EA1CD0ECC0C5}"/>
              </a:ext>
            </a:extLst>
          </p:cNvPr>
          <p:cNvSpPr txBox="1"/>
          <p:nvPr/>
        </p:nvSpPr>
        <p:spPr>
          <a:xfrm>
            <a:off x="7698342" y="2420269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2583E5-273A-6A00-53BC-973713F12AA1}"/>
              </a:ext>
            </a:extLst>
          </p:cNvPr>
          <p:cNvSpPr txBox="1"/>
          <p:nvPr/>
        </p:nvSpPr>
        <p:spPr>
          <a:xfrm>
            <a:off x="8568932" y="2438569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0DB6D4-8162-19BB-804A-BDC038A505E0}"/>
              </a:ext>
            </a:extLst>
          </p:cNvPr>
          <p:cNvSpPr txBox="1"/>
          <p:nvPr/>
        </p:nvSpPr>
        <p:spPr>
          <a:xfrm>
            <a:off x="8801114" y="2428077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91A6BA-BBC1-F548-2908-142F8A07C8AC}"/>
              </a:ext>
            </a:extLst>
          </p:cNvPr>
          <p:cNvSpPr txBox="1"/>
          <p:nvPr/>
        </p:nvSpPr>
        <p:spPr>
          <a:xfrm>
            <a:off x="9972323" y="2419541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E74473-25D0-8DDB-52DE-38AA1278E30F}"/>
              </a:ext>
            </a:extLst>
          </p:cNvPr>
          <p:cNvSpPr txBox="1"/>
          <p:nvPr/>
        </p:nvSpPr>
        <p:spPr>
          <a:xfrm>
            <a:off x="10177074" y="2415980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0B2FEEE-228F-AA7E-70B9-6ABC3115AC48}"/>
              </a:ext>
            </a:extLst>
          </p:cNvPr>
          <p:cNvSpPr txBox="1"/>
          <p:nvPr/>
        </p:nvSpPr>
        <p:spPr>
          <a:xfrm>
            <a:off x="8634895" y="4248691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60AA85-0221-49C3-51A2-AEE09D96027A}"/>
              </a:ext>
            </a:extLst>
          </p:cNvPr>
          <p:cNvSpPr txBox="1"/>
          <p:nvPr/>
        </p:nvSpPr>
        <p:spPr>
          <a:xfrm>
            <a:off x="10071723" y="6204472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t6</a:t>
            </a:r>
          </a:p>
        </p:txBody>
      </p:sp>
    </p:spTree>
    <p:extLst>
      <p:ext uri="{BB962C8B-B14F-4D97-AF65-F5344CB8AC3E}">
        <p14:creationId xmlns:p14="http://schemas.microsoft.com/office/powerpoint/2010/main" val="13486598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B8FCD-8AAA-53E5-D89D-EE1C2FB4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AD0F5-C25E-CC1A-32CA-9564399F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Events of a Tracker Hit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E4576-505C-02BB-E3F5-C18F95D80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FB00E-CA3F-DA4E-8773-F33AB66255C1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5FDE3-F3D3-4BAE-1DE8-07ABAB34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08653-EA5C-9E88-D0A4-1524E9BAB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103</a:t>
            </a:fld>
            <a:endParaRPr lang="en-US"/>
          </a:p>
        </p:txBody>
      </p:sp>
      <p:pic>
        <p:nvPicPr>
          <p:cNvPr id="7" name="Picture 6" descr="A blue lines on a black background&#10;&#10;Description automatically generated">
            <a:extLst>
              <a:ext uri="{FF2B5EF4-FFF2-40B4-BE49-F238E27FC236}">
                <a16:creationId xmlns:a16="http://schemas.microsoft.com/office/drawing/2014/main" id="{2F18A41C-1B35-0731-7696-2DD9661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1" y="3987089"/>
            <a:ext cx="11523696" cy="2490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B9E2EC-9E36-29F9-C101-E49E6E91D488}"/>
              </a:ext>
            </a:extLst>
          </p:cNvPr>
          <p:cNvSpPr txBox="1"/>
          <p:nvPr/>
        </p:nvSpPr>
        <p:spPr>
          <a:xfrm>
            <a:off x="1514206" y="1852803"/>
            <a:ext cx="10450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Anode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55F111-2FB6-643D-C33A-A5E79D27FAAC}"/>
              </a:ext>
            </a:extLst>
          </p:cNvPr>
          <p:cNvGrpSpPr/>
          <p:nvPr/>
        </p:nvGrpSpPr>
        <p:grpSpPr>
          <a:xfrm>
            <a:off x="1667393" y="1644238"/>
            <a:ext cx="10112634" cy="2342851"/>
            <a:chOff x="2717997" y="834310"/>
            <a:chExt cx="2719939" cy="234285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5E6BEB-F9EC-326A-5898-E7B7F4045B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8596" y="1343793"/>
              <a:ext cx="0" cy="126537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4762498-FE27-5430-D39F-7F1ABD13E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7997" y="2609170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3EDB9DD-CD64-9295-807F-6882619EC6CA}"/>
                </a:ext>
              </a:extLst>
            </p:cNvPr>
            <p:cNvGrpSpPr/>
            <p:nvPr/>
          </p:nvGrpSpPr>
          <p:grpSpPr>
            <a:xfrm>
              <a:off x="2717997" y="834310"/>
              <a:ext cx="2719939" cy="2342851"/>
              <a:chOff x="2717997" y="834310"/>
              <a:chExt cx="2719939" cy="234285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20093A3-7320-AE8B-D2D4-D1CE27FC25EE}"/>
                  </a:ext>
                </a:extLst>
              </p:cNvPr>
              <p:cNvGrpSpPr/>
              <p:nvPr/>
            </p:nvGrpSpPr>
            <p:grpSpPr>
              <a:xfrm>
                <a:off x="2717997" y="834310"/>
                <a:ext cx="2719939" cy="2342851"/>
                <a:chOff x="1390522" y="2682533"/>
                <a:chExt cx="3573556" cy="1853145"/>
              </a:xfrm>
            </p:grpSpPr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50020168-461B-EA60-7D96-FBE7C20E57F0}"/>
                    </a:ext>
                  </a:extLst>
                </p:cNvPr>
                <p:cNvSpPr/>
                <p:nvPr/>
              </p:nvSpPr>
              <p:spPr>
                <a:xfrm rot="10800000">
                  <a:off x="2881461" y="2684596"/>
                  <a:ext cx="421183" cy="752777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EB78D1C1-F474-CC33-0083-81FD6AE698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045" y="3437373"/>
                  <a:ext cx="927453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AABC42FD-F088-1F42-B20B-DF9B8E675926}"/>
                    </a:ext>
                  </a:extLst>
                </p:cNvPr>
                <p:cNvGrpSpPr/>
                <p:nvPr/>
              </p:nvGrpSpPr>
              <p:grpSpPr>
                <a:xfrm>
                  <a:off x="1390522" y="3437374"/>
                  <a:ext cx="1074215" cy="1098304"/>
                  <a:chOff x="4631335" y="3001380"/>
                  <a:chExt cx="3904081" cy="1900739"/>
                </a:xfrm>
              </p:grpSpPr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0E264889-F05D-3B8B-7B90-1095A06555B9}"/>
                      </a:ext>
                    </a:extLst>
                  </p:cNvPr>
                  <p:cNvCxnSpPr>
                    <a:cxnSpLocks/>
                    <a:endCxn id="29" idx="0"/>
                  </p:cNvCxnSpPr>
                  <p:nvPr/>
                </p:nvCxnSpPr>
                <p:spPr>
                  <a:xfrm>
                    <a:off x="4631335" y="3008607"/>
                    <a:ext cx="2084079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04B96843-30AE-73C7-48D5-C5617B1A6B99}"/>
                      </a:ext>
                    </a:extLst>
                  </p:cNvPr>
                  <p:cNvGrpSpPr/>
                  <p:nvPr/>
                </p:nvGrpSpPr>
                <p:grpSpPr>
                  <a:xfrm>
                    <a:off x="6594179" y="3001380"/>
                    <a:ext cx="1941237" cy="1900739"/>
                    <a:chOff x="6594179" y="3001380"/>
                    <a:chExt cx="1941237" cy="1900739"/>
                  </a:xfrm>
                </p:grpSpPr>
                <p:sp>
                  <p:nvSpPr>
                    <p:cNvPr id="29" name="Arc 28">
                      <a:extLst>
                        <a:ext uri="{FF2B5EF4-FFF2-40B4-BE49-F238E27FC236}">
                          <a16:creationId xmlns:a16="http://schemas.microsoft.com/office/drawing/2014/main" id="{95719EE1-8D41-B867-41F3-CEC294909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4179" y="3008607"/>
                      <a:ext cx="242473" cy="1893512"/>
                    </a:xfrm>
                    <a:prstGeom prst="arc">
                      <a:avLst/>
                    </a:prstGeom>
                    <a:ln w="95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Arc 29">
                      <a:extLst>
                        <a:ext uri="{FF2B5EF4-FFF2-40B4-BE49-F238E27FC236}">
                          <a16:creationId xmlns:a16="http://schemas.microsoft.com/office/drawing/2014/main" id="{505EDCB7-6035-BEDD-A5CB-2EE3985D6F6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011240" y="3001380"/>
                      <a:ext cx="1524176" cy="1763246"/>
                    </a:xfrm>
                    <a:prstGeom prst="arc">
                      <a:avLst>
                        <a:gd name="adj1" fmla="val 16200000"/>
                        <a:gd name="adj2" fmla="val 96246"/>
                      </a:avLst>
                    </a:prstGeom>
                    <a:ln w="95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Freeform 30">
                      <a:extLst>
                        <a:ext uri="{FF2B5EF4-FFF2-40B4-BE49-F238E27FC236}">
                          <a16:creationId xmlns:a16="http://schemas.microsoft.com/office/drawing/2014/main" id="{47F2FEB3-0125-6191-712E-B5AF74DAD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4301" y="3854730"/>
                      <a:ext cx="179294" cy="199173"/>
                    </a:xfrm>
                    <a:custGeom>
                      <a:avLst/>
                      <a:gdLst>
                        <a:gd name="connsiteX0" fmla="*/ 0 w 179294"/>
                        <a:gd name="connsiteY0" fmla="*/ 125506 h 272240"/>
                        <a:gd name="connsiteX1" fmla="*/ 107576 w 179294"/>
                        <a:gd name="connsiteY1" fmla="*/ 268941 h 272240"/>
                        <a:gd name="connsiteX2" fmla="*/ 179294 w 179294"/>
                        <a:gd name="connsiteY2" fmla="*/ 0 h 272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79294" h="272240">
                          <a:moveTo>
                            <a:pt x="0" y="125506"/>
                          </a:moveTo>
                          <a:cubicBezTo>
                            <a:pt x="38847" y="207682"/>
                            <a:pt x="77694" y="289859"/>
                            <a:pt x="107576" y="268941"/>
                          </a:cubicBezTo>
                          <a:cubicBezTo>
                            <a:pt x="137458" y="248023"/>
                            <a:pt x="161365" y="34365"/>
                            <a:pt x="179294" y="0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802398EF-2571-06C1-14F2-09B52CA3D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55047" y="3437373"/>
                  <a:ext cx="531212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4A6B2B6A-13A8-084D-59E9-7499EAF1D860}"/>
                    </a:ext>
                  </a:extLst>
                </p:cNvPr>
                <p:cNvCxnSpPr/>
                <p:nvPr/>
              </p:nvCxnSpPr>
              <p:spPr>
                <a:xfrm>
                  <a:off x="2786259" y="3437374"/>
                  <a:ext cx="66070" cy="519449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97EC2031-80BB-C39D-5FE4-A1A1008007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52329" y="3063717"/>
                  <a:ext cx="31569" cy="880302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Arc 22">
                  <a:extLst>
                    <a:ext uri="{FF2B5EF4-FFF2-40B4-BE49-F238E27FC236}">
                      <a16:creationId xmlns:a16="http://schemas.microsoft.com/office/drawing/2014/main" id="{08383BB9-2407-F8B9-DEE2-C5395599EE16}"/>
                    </a:ext>
                  </a:extLst>
                </p:cNvPr>
                <p:cNvSpPr/>
                <p:nvPr/>
              </p:nvSpPr>
              <p:spPr>
                <a:xfrm rot="10800000">
                  <a:off x="4107025" y="2682533"/>
                  <a:ext cx="421183" cy="752777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8C772A6C-6CF4-B2E8-3392-6EA995B096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13609" y="3435310"/>
                  <a:ext cx="650469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ADD2A8CE-BEEA-1701-1A25-9B7A374D9775}"/>
                    </a:ext>
                  </a:extLst>
                </p:cNvPr>
                <p:cNvCxnSpPr/>
                <p:nvPr/>
              </p:nvCxnSpPr>
              <p:spPr>
                <a:xfrm>
                  <a:off x="4011823" y="3435311"/>
                  <a:ext cx="66070" cy="519449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C9CD20E-452C-2FC2-C8A8-DE9D454E4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77893" y="3061653"/>
                  <a:ext cx="31569" cy="880302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4512BBF-E49D-E49D-2967-5413CA6D295A}"/>
                  </a:ext>
                </a:extLst>
              </p:cNvPr>
              <p:cNvSpPr/>
              <p:nvPr/>
            </p:nvSpPr>
            <p:spPr>
              <a:xfrm>
                <a:off x="3054726" y="1601338"/>
                <a:ext cx="321287" cy="956180"/>
              </a:xfrm>
              <a:prstGeom prst="ellipse">
                <a:avLst/>
              </a:prstGeom>
              <a:noFill/>
              <a:ln w="19050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28DDFF6-3EDA-A9A7-0D8E-6457AF108C4E}"/>
                  </a:ext>
                </a:extLst>
              </p:cNvPr>
              <p:cNvSpPr/>
              <p:nvPr/>
            </p:nvSpPr>
            <p:spPr>
              <a:xfrm>
                <a:off x="3678124" y="1274677"/>
                <a:ext cx="321287" cy="129065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210B14B-3DB6-BB09-4541-D79E9ABFE922}"/>
                  </a:ext>
                </a:extLst>
              </p:cNvPr>
              <p:cNvSpPr/>
              <p:nvPr/>
            </p:nvSpPr>
            <p:spPr>
              <a:xfrm>
                <a:off x="4619516" y="1264443"/>
                <a:ext cx="321287" cy="1290653"/>
              </a:xfrm>
              <a:prstGeom prst="ellipse">
                <a:avLst/>
              </a:prstGeom>
              <a:noFill/>
              <a:ln w="19050">
                <a:solidFill>
                  <a:srgbClr val="E6AD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FD3A985-331E-0CE5-B5F9-1AD905B49A54}"/>
              </a:ext>
            </a:extLst>
          </p:cNvPr>
          <p:cNvSpPr txBox="1"/>
          <p:nvPr/>
        </p:nvSpPr>
        <p:spPr>
          <a:xfrm>
            <a:off x="5305191" y="3396745"/>
            <a:ext cx="1024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A20E98-C30E-6FDD-AF13-30506A69A91E}"/>
              </a:ext>
            </a:extLst>
          </p:cNvPr>
          <p:cNvSpPr txBox="1"/>
          <p:nvPr/>
        </p:nvSpPr>
        <p:spPr>
          <a:xfrm>
            <a:off x="1973607" y="3491482"/>
            <a:ext cx="74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C245E5-CF4C-53D1-BF5C-349FEAC3F8A8}"/>
              </a:ext>
            </a:extLst>
          </p:cNvPr>
          <p:cNvSpPr txBox="1"/>
          <p:nvPr/>
        </p:nvSpPr>
        <p:spPr>
          <a:xfrm>
            <a:off x="2504635" y="3512148"/>
            <a:ext cx="74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84F022-0268-59F6-CD86-6A1B6FFE01C3}"/>
              </a:ext>
            </a:extLst>
          </p:cNvPr>
          <p:cNvSpPr txBox="1"/>
          <p:nvPr/>
        </p:nvSpPr>
        <p:spPr>
          <a:xfrm>
            <a:off x="2724131" y="3512148"/>
            <a:ext cx="74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A4A9AB-6AEB-A76C-2122-C345100A4829}"/>
              </a:ext>
            </a:extLst>
          </p:cNvPr>
          <p:cNvSpPr txBox="1"/>
          <p:nvPr/>
        </p:nvSpPr>
        <p:spPr>
          <a:xfrm>
            <a:off x="3459661" y="3514068"/>
            <a:ext cx="74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F909B6-CB6A-B7FB-5BA0-51DA5AC0EE56}"/>
              </a:ext>
            </a:extLst>
          </p:cNvPr>
          <p:cNvSpPr txBox="1"/>
          <p:nvPr/>
        </p:nvSpPr>
        <p:spPr>
          <a:xfrm>
            <a:off x="3679157" y="3514068"/>
            <a:ext cx="74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FCD033-BAD6-60CF-30D0-CDC2C4B1F6E3}"/>
              </a:ext>
            </a:extLst>
          </p:cNvPr>
          <p:cNvSpPr txBox="1"/>
          <p:nvPr/>
        </p:nvSpPr>
        <p:spPr>
          <a:xfrm>
            <a:off x="6546715" y="1060315"/>
            <a:ext cx="319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 time scales – alternative plot</a:t>
            </a:r>
          </a:p>
        </p:txBody>
      </p:sp>
    </p:spTree>
    <p:extLst>
      <p:ext uri="{BB962C8B-B14F-4D97-AF65-F5344CB8AC3E}">
        <p14:creationId xmlns:p14="http://schemas.microsoft.com/office/powerpoint/2010/main" val="1693478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4341C-35FD-0ED0-6A03-3E662D97A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2D211-E8FA-8F79-5145-C03E8723E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Tracker Cell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77AF7-03B0-2517-3187-6AF4C6E9C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5ED6F-8DD2-A54E-842E-622DCA0BFE69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B6C6C-1EFA-76DA-E7BF-B07CEA8F0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62359-9B05-5EFA-210F-DCAAA422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11</a:t>
            </a:fld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C9CE9F7-3DFA-5752-F089-784AEFDB51E6}"/>
              </a:ext>
            </a:extLst>
          </p:cNvPr>
          <p:cNvGrpSpPr/>
          <p:nvPr/>
        </p:nvGrpSpPr>
        <p:grpSpPr>
          <a:xfrm rot="16200000" flipV="1">
            <a:off x="-1406384" y="3134407"/>
            <a:ext cx="5048502" cy="1314817"/>
            <a:chOff x="223629" y="1736549"/>
            <a:chExt cx="5048502" cy="1316178"/>
          </a:xfrm>
        </p:grpSpPr>
        <p:pic>
          <p:nvPicPr>
            <p:cNvPr id="7" name="Content Placeholder 9" descr="Content Placeholder 9">
              <a:extLst>
                <a:ext uri="{FF2B5EF4-FFF2-40B4-BE49-F238E27FC236}">
                  <a16:creationId xmlns:a16="http://schemas.microsoft.com/office/drawing/2014/main" id="{8E60EFFF-5E7E-94FC-68B4-785E7C139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223629" y="1873954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7-point Star 7">
              <a:extLst>
                <a:ext uri="{FF2B5EF4-FFF2-40B4-BE49-F238E27FC236}">
                  <a16:creationId xmlns:a16="http://schemas.microsoft.com/office/drawing/2014/main" id="{8F824200-6470-0574-227D-8DB01A676571}"/>
                </a:ext>
              </a:extLst>
            </p:cNvPr>
            <p:cNvSpPr/>
            <p:nvPr/>
          </p:nvSpPr>
          <p:spPr>
            <a:xfrm>
              <a:off x="3581866" y="2179223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12C0C37F-49B1-585B-9755-696125054B0C}"/>
                </a:ext>
              </a:extLst>
            </p:cNvPr>
            <p:cNvSpPr/>
            <p:nvPr/>
          </p:nvSpPr>
          <p:spPr>
            <a:xfrm rot="5400000">
              <a:off x="2865207" y="1747331"/>
              <a:ext cx="203506" cy="1185752"/>
            </a:xfrm>
            <a:prstGeom prst="downArrow">
              <a:avLst/>
            </a:prstGeom>
            <a:solidFill>
              <a:srgbClr val="92D050">
                <a:alpha val="4978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01259AE0-8C54-4022-5A09-F6D991804858}"/>
                </a:ext>
              </a:extLst>
            </p:cNvPr>
            <p:cNvSpPr/>
            <p:nvPr/>
          </p:nvSpPr>
          <p:spPr>
            <a:xfrm rot="16200000">
              <a:off x="4299762" y="1842257"/>
              <a:ext cx="203506" cy="995899"/>
            </a:xfrm>
            <a:prstGeom prst="downArrow">
              <a:avLst/>
            </a:prstGeom>
            <a:solidFill>
              <a:srgbClr val="92D050">
                <a:alpha val="4978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DFC9787-7D4B-3EC7-DC0B-EA997603C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181" y="1736549"/>
              <a:ext cx="954741" cy="1316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325C1D-DE91-17FD-CF4A-2B9C4F52B86E}"/>
                </a:ext>
              </a:extLst>
            </p:cNvPr>
            <p:cNvSpPr txBox="1"/>
            <p:nvPr/>
          </p:nvSpPr>
          <p:spPr>
            <a:xfrm rot="5400000">
              <a:off x="3007843" y="2678307"/>
              <a:ext cx="348676" cy="392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e-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1624C8CD-2B43-DE4B-D999-A3676470BE70}"/>
              </a:ext>
            </a:extLst>
          </p:cNvPr>
          <p:cNvSpPr txBox="1"/>
          <p:nvPr/>
        </p:nvSpPr>
        <p:spPr>
          <a:xfrm>
            <a:off x="3028734" y="1524461"/>
            <a:ext cx="424837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Anode</a:t>
            </a:r>
            <a:endParaRPr lang="en-US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56DCBDC-D58F-E4E2-2816-13490359D825}"/>
              </a:ext>
            </a:extLst>
          </p:cNvPr>
          <p:cNvSpPr txBox="1"/>
          <p:nvPr/>
        </p:nvSpPr>
        <p:spPr>
          <a:xfrm>
            <a:off x="2969678" y="2940296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E6740A5-1755-E483-DE89-178625EEFC74}"/>
              </a:ext>
            </a:extLst>
          </p:cNvPr>
          <p:cNvSpPr txBox="1"/>
          <p:nvPr/>
        </p:nvSpPr>
        <p:spPr>
          <a:xfrm>
            <a:off x="2969678" y="4597740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959C2F2-5F30-9251-ECE8-FBD798851157}"/>
              </a:ext>
            </a:extLst>
          </p:cNvPr>
          <p:cNvSpPr txBox="1"/>
          <p:nvPr/>
        </p:nvSpPr>
        <p:spPr>
          <a:xfrm>
            <a:off x="4869202" y="533229"/>
            <a:ext cx="201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Measured Signals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AEF7BB6-DDCB-7F6D-9D11-EB43D5EA9991}"/>
              </a:ext>
            </a:extLst>
          </p:cNvPr>
          <p:cNvSpPr txBox="1"/>
          <p:nvPr/>
        </p:nvSpPr>
        <p:spPr>
          <a:xfrm>
            <a:off x="9011021" y="802789"/>
            <a:ext cx="2467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Recorded Information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828AAB2-A8F4-A9B7-47DA-8753F310A0F3}"/>
              </a:ext>
            </a:extLst>
          </p:cNvPr>
          <p:cNvSpPr txBox="1"/>
          <p:nvPr/>
        </p:nvSpPr>
        <p:spPr>
          <a:xfrm>
            <a:off x="598516" y="659292"/>
            <a:ext cx="1140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Cell View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75318A4-ADCF-A70F-C367-73B95D99D723}"/>
              </a:ext>
            </a:extLst>
          </p:cNvPr>
          <p:cNvSpPr txBox="1"/>
          <p:nvPr/>
        </p:nvSpPr>
        <p:spPr>
          <a:xfrm>
            <a:off x="9238785" y="1415537"/>
            <a:ext cx="166532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T0 - Anode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T1,T2 - Anode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Ttop</a:t>
            </a:r>
            <a:r>
              <a:rPr lang="en-US" sz="1600" dirty="0"/>
              <a:t>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D35BA97-8C19-CEB0-230F-EDDF5BD5FF1B}"/>
              </a:ext>
            </a:extLst>
          </p:cNvPr>
          <p:cNvGrpSpPr/>
          <p:nvPr/>
        </p:nvGrpSpPr>
        <p:grpSpPr>
          <a:xfrm>
            <a:off x="3875084" y="2626705"/>
            <a:ext cx="4110670" cy="1428900"/>
            <a:chOff x="2747848" y="3114021"/>
            <a:chExt cx="2724126" cy="142890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537FE9C-6DBD-5E1F-680D-4494FEDF4529}"/>
                </a:ext>
              </a:extLst>
            </p:cNvPr>
            <p:cNvGrpSpPr/>
            <p:nvPr/>
          </p:nvGrpSpPr>
          <p:grpSpPr>
            <a:xfrm>
              <a:off x="2758337" y="3232564"/>
              <a:ext cx="2713637" cy="1310357"/>
              <a:chOff x="1376734" y="4835687"/>
              <a:chExt cx="3565276" cy="1036464"/>
            </a:xfrm>
          </p:grpSpPr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FAA6C585-4B3B-6ED8-E1A7-D620A1543D55}"/>
                  </a:ext>
                </a:extLst>
              </p:cNvPr>
              <p:cNvSpPr/>
              <p:nvPr/>
            </p:nvSpPr>
            <p:spPr>
              <a:xfrm rot="10800000" flipV="1">
                <a:off x="2848315" y="5364749"/>
                <a:ext cx="427315" cy="507402"/>
              </a:xfrm>
              <a:prstGeom prst="arc">
                <a:avLst>
                  <a:gd name="adj1" fmla="val 16200000"/>
                  <a:gd name="adj2" fmla="val 155225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26338B9-F87B-9A4B-D558-D98422275733}"/>
                  </a:ext>
                </a:extLst>
              </p:cNvPr>
              <p:cNvGrpSpPr/>
              <p:nvPr/>
            </p:nvGrpSpPr>
            <p:grpSpPr>
              <a:xfrm>
                <a:off x="1376734" y="4835687"/>
                <a:ext cx="3565276" cy="811727"/>
                <a:chOff x="1376734" y="4835687"/>
                <a:chExt cx="3565276" cy="811727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003C2B88-B9C2-DB0A-7B52-9FDF21F1EA57}"/>
                    </a:ext>
                  </a:extLst>
                </p:cNvPr>
                <p:cNvCxnSpPr>
                  <a:cxnSpLocks/>
                  <a:stCxn id="49" idx="0"/>
                </p:cNvCxnSpPr>
                <p:nvPr/>
              </p:nvCxnSpPr>
              <p:spPr>
                <a:xfrm>
                  <a:off x="3061973" y="5364749"/>
                  <a:ext cx="1880037" cy="123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38F78002-BE77-DBEB-3E1E-923C107E2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6734" y="5365979"/>
                  <a:ext cx="1409525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C471DF0E-DC65-DF90-4E81-DB460E1EB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86259" y="4835687"/>
                  <a:ext cx="48038" cy="530293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97989B36-FA2A-FC26-BBEB-8CBB0EE3A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2532" y="4835687"/>
                  <a:ext cx="15784" cy="81172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4872EA3-C632-33DF-2D47-0215EE3F86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684" y="4320814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EBD2A83-E032-719F-7DBB-3B942E9D30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7848" y="3114021"/>
              <a:ext cx="1836" cy="1206793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ADD8710-0E31-3013-5A35-0C6D8B8B9C5C}"/>
              </a:ext>
            </a:extLst>
          </p:cNvPr>
          <p:cNvGrpSpPr/>
          <p:nvPr/>
        </p:nvGrpSpPr>
        <p:grpSpPr>
          <a:xfrm>
            <a:off x="3874626" y="565388"/>
            <a:ext cx="4111128" cy="2342851"/>
            <a:chOff x="2717997" y="834310"/>
            <a:chExt cx="2719939" cy="234285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6316243-EB7B-60EB-3549-D7D831E6E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8596" y="1343793"/>
              <a:ext cx="0" cy="126537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A31FAA7-BFF8-1F21-6805-2BD774C670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7997" y="2609170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5B762CB-6BC5-951C-0387-60A56E7FFE90}"/>
                </a:ext>
              </a:extLst>
            </p:cNvPr>
            <p:cNvGrpSpPr/>
            <p:nvPr/>
          </p:nvGrpSpPr>
          <p:grpSpPr>
            <a:xfrm>
              <a:off x="2717997" y="834310"/>
              <a:ext cx="2719939" cy="2342851"/>
              <a:chOff x="1390522" y="2682533"/>
              <a:chExt cx="3573556" cy="1853145"/>
            </a:xfrm>
          </p:grpSpPr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4B7B3515-99F1-45BA-018E-7A2AB8D58B2E}"/>
                  </a:ext>
                </a:extLst>
              </p:cNvPr>
              <p:cNvSpPr/>
              <p:nvPr/>
            </p:nvSpPr>
            <p:spPr>
              <a:xfrm rot="10800000">
                <a:off x="2881461" y="2684596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17F5E4C-D0BC-5386-134D-005D831991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8045" y="3437373"/>
                <a:ext cx="92745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755CF8C-EC06-CD43-48F0-FD01C7C949CB}"/>
                  </a:ext>
                </a:extLst>
              </p:cNvPr>
              <p:cNvGrpSpPr/>
              <p:nvPr/>
            </p:nvGrpSpPr>
            <p:grpSpPr>
              <a:xfrm>
                <a:off x="1390522" y="3437374"/>
                <a:ext cx="1074215" cy="1098304"/>
                <a:chOff x="4631335" y="3001380"/>
                <a:chExt cx="3904081" cy="1900739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E824859-E802-C708-168B-CF758F1E8E8A}"/>
                    </a:ext>
                  </a:extLst>
                </p:cNvPr>
                <p:cNvCxnSpPr>
                  <a:cxnSpLocks/>
                  <a:endCxn id="31" idx="0"/>
                </p:cNvCxnSpPr>
                <p:nvPr/>
              </p:nvCxnSpPr>
              <p:spPr>
                <a:xfrm>
                  <a:off x="4631335" y="3008607"/>
                  <a:ext cx="2084079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43D73137-6B8E-A051-084E-D87D17CC7A18}"/>
                    </a:ext>
                  </a:extLst>
                </p:cNvPr>
                <p:cNvGrpSpPr/>
                <p:nvPr/>
              </p:nvGrpSpPr>
              <p:grpSpPr>
                <a:xfrm>
                  <a:off x="6594179" y="3001380"/>
                  <a:ext cx="1941237" cy="1900739"/>
                  <a:chOff x="6594179" y="3001380"/>
                  <a:chExt cx="1941237" cy="1900739"/>
                </a:xfrm>
              </p:grpSpPr>
              <p:sp>
                <p:nvSpPr>
                  <p:cNvPr id="31" name="Arc 30">
                    <a:extLst>
                      <a:ext uri="{FF2B5EF4-FFF2-40B4-BE49-F238E27FC236}">
                        <a16:creationId xmlns:a16="http://schemas.microsoft.com/office/drawing/2014/main" id="{848D0C32-411D-3403-23A9-6F756C220DE4}"/>
                      </a:ext>
                    </a:extLst>
                  </p:cNvPr>
                  <p:cNvSpPr/>
                  <p:nvPr/>
                </p:nvSpPr>
                <p:spPr>
                  <a:xfrm>
                    <a:off x="6594179" y="3008607"/>
                    <a:ext cx="242473" cy="1893512"/>
                  </a:xfrm>
                  <a:prstGeom prst="arc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Arc 31">
                    <a:extLst>
                      <a:ext uri="{FF2B5EF4-FFF2-40B4-BE49-F238E27FC236}">
                        <a16:creationId xmlns:a16="http://schemas.microsoft.com/office/drawing/2014/main" id="{61221B15-FEE2-E386-C8C4-E6DB10966CE1}"/>
                      </a:ext>
                    </a:extLst>
                  </p:cNvPr>
                  <p:cNvSpPr/>
                  <p:nvPr/>
                </p:nvSpPr>
                <p:spPr>
                  <a:xfrm flipH="1">
                    <a:off x="7011240" y="3001380"/>
                    <a:ext cx="1524176" cy="1763246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639792E7-DB7C-7BD2-B3C3-41B86889F29C}"/>
                      </a:ext>
                    </a:extLst>
                  </p:cNvPr>
                  <p:cNvSpPr/>
                  <p:nvPr/>
                </p:nvSpPr>
                <p:spPr>
                  <a:xfrm>
                    <a:off x="6834301" y="3854730"/>
                    <a:ext cx="179294" cy="199173"/>
                  </a:xfrm>
                  <a:custGeom>
                    <a:avLst/>
                    <a:gdLst>
                      <a:gd name="connsiteX0" fmla="*/ 0 w 179294"/>
                      <a:gd name="connsiteY0" fmla="*/ 125506 h 272240"/>
                      <a:gd name="connsiteX1" fmla="*/ 107576 w 179294"/>
                      <a:gd name="connsiteY1" fmla="*/ 268941 h 272240"/>
                      <a:gd name="connsiteX2" fmla="*/ 179294 w 179294"/>
                      <a:gd name="connsiteY2" fmla="*/ 0 h 272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9294" h="272240">
                        <a:moveTo>
                          <a:pt x="0" y="125506"/>
                        </a:moveTo>
                        <a:cubicBezTo>
                          <a:pt x="38847" y="207682"/>
                          <a:pt x="77694" y="289859"/>
                          <a:pt x="107576" y="268941"/>
                        </a:cubicBezTo>
                        <a:cubicBezTo>
                          <a:pt x="137458" y="248023"/>
                          <a:pt x="161365" y="34365"/>
                          <a:pt x="179294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F4A98AD-C420-9FDF-C657-96C6712F1C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5047" y="3437373"/>
                <a:ext cx="531212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69D55E-1829-16A9-A015-A9938B2D9935}"/>
                  </a:ext>
                </a:extLst>
              </p:cNvPr>
              <p:cNvCxnSpPr/>
              <p:nvPr/>
            </p:nvCxnSpPr>
            <p:spPr>
              <a:xfrm>
                <a:off x="2786259" y="3437374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F5EC9F7-EDDF-42F8-03B9-0A073EB25E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2329" y="3063717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4DF16BB9-D90D-8D7F-3CF4-1754CB7A4A3F}"/>
                  </a:ext>
                </a:extLst>
              </p:cNvPr>
              <p:cNvSpPr/>
              <p:nvPr/>
            </p:nvSpPr>
            <p:spPr>
              <a:xfrm rot="10800000">
                <a:off x="4107025" y="2682533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B6AE67C-0F34-5697-ECA5-FB52EB8D8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3609" y="3435310"/>
                <a:ext cx="650469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3E5B3F4-2489-2A82-DB93-A5DC74E068DA}"/>
                  </a:ext>
                </a:extLst>
              </p:cNvPr>
              <p:cNvCxnSpPr/>
              <p:nvPr/>
            </p:nvCxnSpPr>
            <p:spPr>
              <a:xfrm>
                <a:off x="4011823" y="3435311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7C29182-F492-5CE3-9D9F-86D108787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7893" y="3061653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80CAC2-5630-B86F-3497-6966E5604895}"/>
              </a:ext>
            </a:extLst>
          </p:cNvPr>
          <p:cNvGrpSpPr/>
          <p:nvPr/>
        </p:nvGrpSpPr>
        <p:grpSpPr>
          <a:xfrm>
            <a:off x="3862789" y="4138057"/>
            <a:ext cx="4134278" cy="1366851"/>
            <a:chOff x="2724240" y="5119066"/>
            <a:chExt cx="2722290" cy="1366851"/>
          </a:xfrm>
        </p:grpSpPr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5C346CA4-CFB4-CC87-AF45-16401D36168A}"/>
                </a:ext>
              </a:extLst>
            </p:cNvPr>
            <p:cNvSpPr/>
            <p:nvPr/>
          </p:nvSpPr>
          <p:spPr>
            <a:xfrm rot="10800000" flipV="1">
              <a:off x="4793006" y="5844430"/>
              <a:ext cx="325242" cy="641487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497F74D-E3C1-6842-DB3E-D4681487F815}"/>
                </a:ext>
              </a:extLst>
            </p:cNvPr>
            <p:cNvGrpSpPr/>
            <p:nvPr/>
          </p:nvGrpSpPr>
          <p:grpSpPr>
            <a:xfrm>
              <a:off x="2724240" y="5119066"/>
              <a:ext cx="2722290" cy="1201370"/>
              <a:chOff x="2724240" y="5119066"/>
              <a:chExt cx="2722290" cy="1201370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87DF18EE-F825-B876-3CC2-30F01060D4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8596" y="6320436"/>
                <a:ext cx="2713637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2ADD407C-CD8C-E7C5-CF96-9B2030BBD7FA}"/>
                  </a:ext>
                </a:extLst>
              </p:cNvPr>
              <p:cNvCxnSpPr>
                <a:cxnSpLocks/>
                <a:stCxn id="116" idx="0"/>
              </p:cNvCxnSpPr>
              <p:nvPr/>
            </p:nvCxnSpPr>
            <p:spPr>
              <a:xfrm>
                <a:off x="4955627" y="5844430"/>
                <a:ext cx="49090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21B9AF9-A460-5A6C-6F4D-BAA3CD2C1C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596" y="5845986"/>
                <a:ext cx="2017177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A8B6B06-9833-5978-7F0C-AC147B41D4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45773" y="5175560"/>
                <a:ext cx="36563" cy="6704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BDEC4B0-C682-EC3A-094D-F3599FB70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0993" y="5175560"/>
                <a:ext cx="12014" cy="102623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0915C678-7D80-5A54-BBDF-183216134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4240" y="5119066"/>
                <a:ext cx="0" cy="120137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DA4272F-8AAC-D5D8-ED77-E8807F169A17}"/>
              </a:ext>
            </a:extLst>
          </p:cNvPr>
          <p:cNvSpPr txBox="1"/>
          <p:nvPr/>
        </p:nvSpPr>
        <p:spPr>
          <a:xfrm>
            <a:off x="7584740" y="5314181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CA5289-7089-97A5-3D3A-BD3FFE4DB69D}"/>
              </a:ext>
            </a:extLst>
          </p:cNvPr>
          <p:cNvSpPr txBox="1"/>
          <p:nvPr/>
        </p:nvSpPr>
        <p:spPr>
          <a:xfrm>
            <a:off x="4406273" y="5333386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F5AD6-8BE4-27D7-B715-C9630B559C70}"/>
              </a:ext>
            </a:extLst>
          </p:cNvPr>
          <p:cNvSpPr txBox="1"/>
          <p:nvPr/>
        </p:nvSpPr>
        <p:spPr>
          <a:xfrm>
            <a:off x="5235407" y="5339995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B9A05F-91DA-D2F8-B498-E39C8E962544}"/>
              </a:ext>
            </a:extLst>
          </p:cNvPr>
          <p:cNvSpPr txBox="1"/>
          <p:nvPr/>
        </p:nvSpPr>
        <p:spPr>
          <a:xfrm>
            <a:off x="5421328" y="5339995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6AA841-CB56-A1AF-5BBE-620338D31E32}"/>
              </a:ext>
            </a:extLst>
          </p:cNvPr>
          <p:cNvSpPr txBox="1"/>
          <p:nvPr/>
        </p:nvSpPr>
        <p:spPr>
          <a:xfrm>
            <a:off x="5605192" y="5336739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ttop</a:t>
            </a:r>
            <a:endParaRPr lang="en-US" sz="1100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A828AE0-3522-E9D5-5C37-B90D0F28E459}"/>
              </a:ext>
            </a:extLst>
          </p:cNvPr>
          <p:cNvCxnSpPr/>
          <p:nvPr/>
        </p:nvCxnSpPr>
        <p:spPr>
          <a:xfrm flipV="1">
            <a:off x="5556333" y="1086594"/>
            <a:ext cx="0" cy="4239310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4CE823-DF7E-9312-B6D8-FBA6693A130D}"/>
              </a:ext>
            </a:extLst>
          </p:cNvPr>
          <p:cNvSpPr txBox="1"/>
          <p:nvPr/>
        </p:nvSpPr>
        <p:spPr>
          <a:xfrm>
            <a:off x="5012305" y="6142618"/>
            <a:ext cx="3282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Plasma reaches near cathode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C0D6878-488E-A3CA-EC02-12DFFF2762F2}"/>
              </a:ext>
            </a:extLst>
          </p:cNvPr>
          <p:cNvCxnSpPr>
            <a:cxnSpLocks/>
          </p:cNvCxnSpPr>
          <p:nvPr/>
        </p:nvCxnSpPr>
        <p:spPr>
          <a:xfrm flipH="1" flipV="1">
            <a:off x="5751459" y="5548420"/>
            <a:ext cx="190104" cy="62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137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59F99-F1DC-7D01-4C27-C5EA9317E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350EF-4926-A980-7041-7C01A9AFC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Tracker Cell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D67D4-17DA-A88C-63ED-8F57CF630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08AA9-0BD0-FF42-B1C7-7AD3E6BFC3D6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8EE59-0972-51EF-5434-B70D3FF3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6E87B-C35D-7F1B-1003-7CBD0416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12</a:t>
            </a:fld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C2067467-35A3-4745-FDAA-E115140F24C9}"/>
              </a:ext>
            </a:extLst>
          </p:cNvPr>
          <p:cNvGrpSpPr/>
          <p:nvPr/>
        </p:nvGrpSpPr>
        <p:grpSpPr>
          <a:xfrm rot="16200000" flipV="1">
            <a:off x="-1406384" y="3134407"/>
            <a:ext cx="5048502" cy="1314817"/>
            <a:chOff x="223629" y="1736549"/>
            <a:chExt cx="5048502" cy="1316178"/>
          </a:xfrm>
        </p:grpSpPr>
        <p:pic>
          <p:nvPicPr>
            <p:cNvPr id="7" name="Content Placeholder 9" descr="Content Placeholder 9">
              <a:extLst>
                <a:ext uri="{FF2B5EF4-FFF2-40B4-BE49-F238E27FC236}">
                  <a16:creationId xmlns:a16="http://schemas.microsoft.com/office/drawing/2014/main" id="{1B1A2D39-197A-6C02-ED24-CD6A78C8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223629" y="1873954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7-point Star 7">
              <a:extLst>
                <a:ext uri="{FF2B5EF4-FFF2-40B4-BE49-F238E27FC236}">
                  <a16:creationId xmlns:a16="http://schemas.microsoft.com/office/drawing/2014/main" id="{E3A5615D-F2CB-24D5-BAAF-AF3737561933}"/>
                </a:ext>
              </a:extLst>
            </p:cNvPr>
            <p:cNvSpPr/>
            <p:nvPr/>
          </p:nvSpPr>
          <p:spPr>
            <a:xfrm>
              <a:off x="3581866" y="2179223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05D53C39-E980-A99B-5961-E764E76877FD}"/>
                </a:ext>
              </a:extLst>
            </p:cNvPr>
            <p:cNvSpPr/>
            <p:nvPr/>
          </p:nvSpPr>
          <p:spPr>
            <a:xfrm rot="5400000">
              <a:off x="1971926" y="854048"/>
              <a:ext cx="203506" cy="2972317"/>
            </a:xfrm>
            <a:prstGeom prst="downArrow">
              <a:avLst/>
            </a:prstGeom>
            <a:solidFill>
              <a:srgbClr val="92D050">
                <a:alpha val="4978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C06FA21C-631D-510C-1200-291590E0D0D3}"/>
                </a:ext>
              </a:extLst>
            </p:cNvPr>
            <p:cNvSpPr/>
            <p:nvPr/>
          </p:nvSpPr>
          <p:spPr>
            <a:xfrm rot="16200000">
              <a:off x="4299762" y="1842257"/>
              <a:ext cx="203506" cy="995899"/>
            </a:xfrm>
            <a:prstGeom prst="downArrow">
              <a:avLst/>
            </a:prstGeom>
            <a:solidFill>
              <a:srgbClr val="92D050">
                <a:alpha val="4978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D4155AA-1B23-7C34-FF0C-596E28429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181" y="1736549"/>
              <a:ext cx="954741" cy="1316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84117-03CA-F31A-50A9-7130439E841C}"/>
                </a:ext>
              </a:extLst>
            </p:cNvPr>
            <p:cNvSpPr txBox="1"/>
            <p:nvPr/>
          </p:nvSpPr>
          <p:spPr>
            <a:xfrm rot="5400000">
              <a:off x="3007843" y="2678307"/>
              <a:ext cx="348676" cy="392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e-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350F13A-9E75-06E2-7358-979A6CC0221A}"/>
              </a:ext>
            </a:extLst>
          </p:cNvPr>
          <p:cNvSpPr txBox="1"/>
          <p:nvPr/>
        </p:nvSpPr>
        <p:spPr>
          <a:xfrm>
            <a:off x="3028734" y="1524461"/>
            <a:ext cx="424837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Anode</a:t>
            </a:r>
            <a:endParaRPr lang="en-US" sz="12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CF108A-7F70-B2BA-EE1D-4BC1148FAECD}"/>
              </a:ext>
            </a:extLst>
          </p:cNvPr>
          <p:cNvSpPr txBox="1"/>
          <p:nvPr/>
        </p:nvSpPr>
        <p:spPr>
          <a:xfrm>
            <a:off x="10707909" y="6207002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2FD92AD-3740-C68A-2A1F-35E475637832}"/>
              </a:ext>
            </a:extLst>
          </p:cNvPr>
          <p:cNvSpPr txBox="1"/>
          <p:nvPr/>
        </p:nvSpPr>
        <p:spPr>
          <a:xfrm>
            <a:off x="2969678" y="2940296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80EB989-3A90-4CA8-300F-DA3020D56687}"/>
              </a:ext>
            </a:extLst>
          </p:cNvPr>
          <p:cNvSpPr txBox="1"/>
          <p:nvPr/>
        </p:nvSpPr>
        <p:spPr>
          <a:xfrm>
            <a:off x="2969678" y="4597740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61A6A0E-61D2-DD06-E55D-24D7A95CF842}"/>
              </a:ext>
            </a:extLst>
          </p:cNvPr>
          <p:cNvSpPr txBox="1"/>
          <p:nvPr/>
        </p:nvSpPr>
        <p:spPr>
          <a:xfrm>
            <a:off x="4869202" y="533229"/>
            <a:ext cx="201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Measured Signals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6754024-6880-4026-AB0B-EC99C2148354}"/>
              </a:ext>
            </a:extLst>
          </p:cNvPr>
          <p:cNvSpPr txBox="1"/>
          <p:nvPr/>
        </p:nvSpPr>
        <p:spPr>
          <a:xfrm>
            <a:off x="9011021" y="802789"/>
            <a:ext cx="2467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Recorded Information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44A300E-8E56-CD07-F342-1FA4B4B2AB5A}"/>
              </a:ext>
            </a:extLst>
          </p:cNvPr>
          <p:cNvSpPr txBox="1"/>
          <p:nvPr/>
        </p:nvSpPr>
        <p:spPr>
          <a:xfrm>
            <a:off x="598516" y="659292"/>
            <a:ext cx="1140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Cell View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79E2540-D6DC-E41A-B380-4E38DDD50EEE}"/>
              </a:ext>
            </a:extLst>
          </p:cNvPr>
          <p:cNvSpPr txBox="1"/>
          <p:nvPr/>
        </p:nvSpPr>
        <p:spPr>
          <a:xfrm>
            <a:off x="9238785" y="1415537"/>
            <a:ext cx="1753685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T0 - Anode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T1,T2 - Anode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Ttop</a:t>
            </a:r>
            <a:r>
              <a:rPr lang="en-US" sz="1600" dirty="0"/>
              <a:t>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T3,T4  –Anode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Tbot</a:t>
            </a:r>
            <a:r>
              <a:rPr lang="en-US" sz="1600" dirty="0"/>
              <a:t> –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6B29E81-51D5-CA5B-CC7E-707615BD1E90}"/>
              </a:ext>
            </a:extLst>
          </p:cNvPr>
          <p:cNvGrpSpPr/>
          <p:nvPr/>
        </p:nvGrpSpPr>
        <p:grpSpPr>
          <a:xfrm>
            <a:off x="3875084" y="2626705"/>
            <a:ext cx="4110670" cy="1428900"/>
            <a:chOff x="2747848" y="3114021"/>
            <a:chExt cx="2724126" cy="142890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ED847D6-F2B4-7460-AF70-ABF572F40988}"/>
                </a:ext>
              </a:extLst>
            </p:cNvPr>
            <p:cNvGrpSpPr/>
            <p:nvPr/>
          </p:nvGrpSpPr>
          <p:grpSpPr>
            <a:xfrm>
              <a:off x="2758337" y="3232564"/>
              <a:ext cx="2713637" cy="1310357"/>
              <a:chOff x="1376734" y="4835687"/>
              <a:chExt cx="3565276" cy="1036464"/>
            </a:xfrm>
          </p:grpSpPr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D08D17A3-531C-1AF6-EE3A-696A7A832408}"/>
                  </a:ext>
                </a:extLst>
              </p:cNvPr>
              <p:cNvSpPr/>
              <p:nvPr/>
            </p:nvSpPr>
            <p:spPr>
              <a:xfrm rot="10800000" flipV="1">
                <a:off x="2848315" y="5364749"/>
                <a:ext cx="427315" cy="507402"/>
              </a:xfrm>
              <a:prstGeom prst="arc">
                <a:avLst>
                  <a:gd name="adj1" fmla="val 16200000"/>
                  <a:gd name="adj2" fmla="val 155225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F8436B3-8C14-DEB8-7018-DBBDB58C498D}"/>
                  </a:ext>
                </a:extLst>
              </p:cNvPr>
              <p:cNvGrpSpPr/>
              <p:nvPr/>
            </p:nvGrpSpPr>
            <p:grpSpPr>
              <a:xfrm>
                <a:off x="1376734" y="4835687"/>
                <a:ext cx="3565276" cy="811727"/>
                <a:chOff x="1376734" y="4835687"/>
                <a:chExt cx="3565276" cy="811727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735BE946-D0D6-307F-757D-2092E12773D5}"/>
                    </a:ext>
                  </a:extLst>
                </p:cNvPr>
                <p:cNvCxnSpPr>
                  <a:cxnSpLocks/>
                  <a:stCxn id="49" idx="0"/>
                </p:cNvCxnSpPr>
                <p:nvPr/>
              </p:nvCxnSpPr>
              <p:spPr>
                <a:xfrm>
                  <a:off x="3061973" y="5364749"/>
                  <a:ext cx="1880037" cy="123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BEB22296-9B37-57AE-77F1-1C61572B85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6734" y="5365979"/>
                  <a:ext cx="1409525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6EF03D1-1EE6-9DBF-8FFF-6140C17E9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86259" y="4835687"/>
                  <a:ext cx="48038" cy="530293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3648F866-41F4-4231-04AD-D6F0C76BD5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2532" y="4835687"/>
                  <a:ext cx="15784" cy="81172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E73AD64-E196-912B-A00F-416766953F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684" y="4320814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7B83289-D87D-2A3E-673D-47169435B2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7848" y="3114021"/>
              <a:ext cx="1836" cy="1206793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95FC819-3D75-5459-8EFB-2DC3F3227924}"/>
              </a:ext>
            </a:extLst>
          </p:cNvPr>
          <p:cNvGrpSpPr/>
          <p:nvPr/>
        </p:nvGrpSpPr>
        <p:grpSpPr>
          <a:xfrm>
            <a:off x="3874626" y="565388"/>
            <a:ext cx="4111128" cy="2342851"/>
            <a:chOff x="2717997" y="834310"/>
            <a:chExt cx="2719939" cy="234285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79DD2A4-4B74-D40B-5111-D48E6BFF5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8596" y="1343793"/>
              <a:ext cx="0" cy="126537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0C8CC38-4B0B-3A89-8E02-833F302291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7997" y="2609170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7E1FB67-1B4E-4200-09BF-11EDEFD745CD}"/>
                </a:ext>
              </a:extLst>
            </p:cNvPr>
            <p:cNvGrpSpPr/>
            <p:nvPr/>
          </p:nvGrpSpPr>
          <p:grpSpPr>
            <a:xfrm>
              <a:off x="2717997" y="834310"/>
              <a:ext cx="2719939" cy="2342851"/>
              <a:chOff x="1390522" y="2682533"/>
              <a:chExt cx="3573556" cy="1853145"/>
            </a:xfrm>
          </p:grpSpPr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D85F4049-5B23-9943-01E5-A3D5875BFE26}"/>
                  </a:ext>
                </a:extLst>
              </p:cNvPr>
              <p:cNvSpPr/>
              <p:nvPr/>
            </p:nvSpPr>
            <p:spPr>
              <a:xfrm rot="10800000">
                <a:off x="2881461" y="2684596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C996F14-DD3C-49ED-A94E-2320D51D2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8045" y="3437373"/>
                <a:ext cx="92745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A3CB7C4-BA3D-CEA5-B1ED-91A956D781DD}"/>
                  </a:ext>
                </a:extLst>
              </p:cNvPr>
              <p:cNvGrpSpPr/>
              <p:nvPr/>
            </p:nvGrpSpPr>
            <p:grpSpPr>
              <a:xfrm>
                <a:off x="1390522" y="3437374"/>
                <a:ext cx="1074215" cy="1098304"/>
                <a:chOff x="4631335" y="3001380"/>
                <a:chExt cx="3904081" cy="1900739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9A19E760-8E2A-520E-845B-2342E1DAAC28}"/>
                    </a:ext>
                  </a:extLst>
                </p:cNvPr>
                <p:cNvCxnSpPr>
                  <a:cxnSpLocks/>
                  <a:endCxn id="31" idx="0"/>
                </p:cNvCxnSpPr>
                <p:nvPr/>
              </p:nvCxnSpPr>
              <p:spPr>
                <a:xfrm>
                  <a:off x="4631335" y="3008607"/>
                  <a:ext cx="2084079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FF23EA1F-B06F-29DB-B823-DA4A26EE1E35}"/>
                    </a:ext>
                  </a:extLst>
                </p:cNvPr>
                <p:cNvGrpSpPr/>
                <p:nvPr/>
              </p:nvGrpSpPr>
              <p:grpSpPr>
                <a:xfrm>
                  <a:off x="6594179" y="3001380"/>
                  <a:ext cx="1941237" cy="1900739"/>
                  <a:chOff x="6594179" y="3001380"/>
                  <a:chExt cx="1941237" cy="1900739"/>
                </a:xfrm>
              </p:grpSpPr>
              <p:sp>
                <p:nvSpPr>
                  <p:cNvPr id="31" name="Arc 30">
                    <a:extLst>
                      <a:ext uri="{FF2B5EF4-FFF2-40B4-BE49-F238E27FC236}">
                        <a16:creationId xmlns:a16="http://schemas.microsoft.com/office/drawing/2014/main" id="{2408E829-56AD-589B-919B-C52960C28717}"/>
                      </a:ext>
                    </a:extLst>
                  </p:cNvPr>
                  <p:cNvSpPr/>
                  <p:nvPr/>
                </p:nvSpPr>
                <p:spPr>
                  <a:xfrm>
                    <a:off x="6594179" y="3008607"/>
                    <a:ext cx="242473" cy="1893512"/>
                  </a:xfrm>
                  <a:prstGeom prst="arc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Arc 31">
                    <a:extLst>
                      <a:ext uri="{FF2B5EF4-FFF2-40B4-BE49-F238E27FC236}">
                        <a16:creationId xmlns:a16="http://schemas.microsoft.com/office/drawing/2014/main" id="{217EAA29-27EC-850E-A5BB-B1254F2126F3}"/>
                      </a:ext>
                    </a:extLst>
                  </p:cNvPr>
                  <p:cNvSpPr/>
                  <p:nvPr/>
                </p:nvSpPr>
                <p:spPr>
                  <a:xfrm flipH="1">
                    <a:off x="7011240" y="3001380"/>
                    <a:ext cx="1524176" cy="1763246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3C828770-8369-C03D-5E47-94D0DC59D5B3}"/>
                      </a:ext>
                    </a:extLst>
                  </p:cNvPr>
                  <p:cNvSpPr/>
                  <p:nvPr/>
                </p:nvSpPr>
                <p:spPr>
                  <a:xfrm>
                    <a:off x="6834301" y="3854730"/>
                    <a:ext cx="179294" cy="199173"/>
                  </a:xfrm>
                  <a:custGeom>
                    <a:avLst/>
                    <a:gdLst>
                      <a:gd name="connsiteX0" fmla="*/ 0 w 179294"/>
                      <a:gd name="connsiteY0" fmla="*/ 125506 h 272240"/>
                      <a:gd name="connsiteX1" fmla="*/ 107576 w 179294"/>
                      <a:gd name="connsiteY1" fmla="*/ 268941 h 272240"/>
                      <a:gd name="connsiteX2" fmla="*/ 179294 w 179294"/>
                      <a:gd name="connsiteY2" fmla="*/ 0 h 272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9294" h="272240">
                        <a:moveTo>
                          <a:pt x="0" y="125506"/>
                        </a:moveTo>
                        <a:cubicBezTo>
                          <a:pt x="38847" y="207682"/>
                          <a:pt x="77694" y="289859"/>
                          <a:pt x="107576" y="268941"/>
                        </a:cubicBezTo>
                        <a:cubicBezTo>
                          <a:pt x="137458" y="248023"/>
                          <a:pt x="161365" y="34365"/>
                          <a:pt x="179294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DED712A-0953-DC98-D5BE-9CFB41B99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5047" y="3437373"/>
                <a:ext cx="531212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E87C755-3407-D0BD-F818-E8B47FFAFBDD}"/>
                  </a:ext>
                </a:extLst>
              </p:cNvPr>
              <p:cNvCxnSpPr/>
              <p:nvPr/>
            </p:nvCxnSpPr>
            <p:spPr>
              <a:xfrm>
                <a:off x="2786259" y="3437374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A19FE1C-1388-CD73-0122-575B7A312C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2329" y="3063717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918A69D3-A549-DFA0-02B2-089256C5B5AA}"/>
                  </a:ext>
                </a:extLst>
              </p:cNvPr>
              <p:cNvSpPr/>
              <p:nvPr/>
            </p:nvSpPr>
            <p:spPr>
              <a:xfrm rot="10800000">
                <a:off x="4107025" y="2682533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D48B913-F84C-1C25-A24E-DC338849A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3609" y="3435310"/>
                <a:ext cx="650469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D9EAC16-4F1B-D98D-4F19-141F4E9391CF}"/>
                  </a:ext>
                </a:extLst>
              </p:cNvPr>
              <p:cNvCxnSpPr/>
              <p:nvPr/>
            </p:nvCxnSpPr>
            <p:spPr>
              <a:xfrm>
                <a:off x="4011823" y="3435311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235C08F-D1F9-63D1-B1D0-078621EB8E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7893" y="3061653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A59051C-93CB-4EFF-E244-5E5ACE80ADF1}"/>
              </a:ext>
            </a:extLst>
          </p:cNvPr>
          <p:cNvGrpSpPr/>
          <p:nvPr/>
        </p:nvGrpSpPr>
        <p:grpSpPr>
          <a:xfrm>
            <a:off x="3862789" y="4138057"/>
            <a:ext cx="4134278" cy="1366851"/>
            <a:chOff x="2724240" y="5119066"/>
            <a:chExt cx="2722290" cy="1366851"/>
          </a:xfrm>
        </p:grpSpPr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70E38F59-A8E0-98D7-73E1-FCBAE00DA919}"/>
                </a:ext>
              </a:extLst>
            </p:cNvPr>
            <p:cNvSpPr/>
            <p:nvPr/>
          </p:nvSpPr>
          <p:spPr>
            <a:xfrm rot="10800000" flipV="1">
              <a:off x="4793006" y="5844430"/>
              <a:ext cx="325242" cy="641487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4DF094D-4841-297F-3DC8-AE557BE0B446}"/>
                </a:ext>
              </a:extLst>
            </p:cNvPr>
            <p:cNvGrpSpPr/>
            <p:nvPr/>
          </p:nvGrpSpPr>
          <p:grpSpPr>
            <a:xfrm>
              <a:off x="2724240" y="5119066"/>
              <a:ext cx="2722290" cy="1201370"/>
              <a:chOff x="2724240" y="5119066"/>
              <a:chExt cx="2722290" cy="1201370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46EFE0B-5BF4-4DC4-4D1A-8B4A01D8D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8596" y="6320436"/>
                <a:ext cx="2713637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A7B9FB6-56FC-2C37-AFEE-2E9B2EA018B3}"/>
                  </a:ext>
                </a:extLst>
              </p:cNvPr>
              <p:cNvCxnSpPr>
                <a:cxnSpLocks/>
                <a:stCxn id="116" idx="0"/>
              </p:cNvCxnSpPr>
              <p:nvPr/>
            </p:nvCxnSpPr>
            <p:spPr>
              <a:xfrm>
                <a:off x="4955627" y="5844430"/>
                <a:ext cx="49090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B065E4D1-044D-8AE7-DBB1-21E8F2D867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596" y="5845986"/>
                <a:ext cx="2017177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E79F4BD-B721-35ED-77D1-4A855DB912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45773" y="5175560"/>
                <a:ext cx="36563" cy="6704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C82EF01-984E-E1C9-F8B5-9A15DBBCF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0993" y="5175560"/>
                <a:ext cx="12014" cy="102623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0771E7D8-8F87-C1D7-3CB7-3DFA273DDE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4240" y="5119066"/>
                <a:ext cx="0" cy="120137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41ADD3-FE12-4695-731D-017BE7C02D0E}"/>
              </a:ext>
            </a:extLst>
          </p:cNvPr>
          <p:cNvSpPr txBox="1"/>
          <p:nvPr/>
        </p:nvSpPr>
        <p:spPr>
          <a:xfrm>
            <a:off x="7584740" y="5314181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85BC18-278E-568A-8AB3-F5EE7FD2876D}"/>
              </a:ext>
            </a:extLst>
          </p:cNvPr>
          <p:cNvSpPr txBox="1"/>
          <p:nvPr/>
        </p:nvSpPr>
        <p:spPr>
          <a:xfrm>
            <a:off x="4406273" y="5333386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ACDF36-199F-4F2B-DFC2-528E2AA113C2}"/>
              </a:ext>
            </a:extLst>
          </p:cNvPr>
          <p:cNvSpPr txBox="1"/>
          <p:nvPr/>
        </p:nvSpPr>
        <p:spPr>
          <a:xfrm>
            <a:off x="5235407" y="5339995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CD381C-2713-D45B-9F16-B471E313F2AC}"/>
              </a:ext>
            </a:extLst>
          </p:cNvPr>
          <p:cNvSpPr txBox="1"/>
          <p:nvPr/>
        </p:nvSpPr>
        <p:spPr>
          <a:xfrm>
            <a:off x="5421328" y="5339995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024312-99E1-95C0-6512-74534D7162FF}"/>
              </a:ext>
            </a:extLst>
          </p:cNvPr>
          <p:cNvSpPr txBox="1"/>
          <p:nvPr/>
        </p:nvSpPr>
        <p:spPr>
          <a:xfrm>
            <a:off x="6690255" y="5317580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180F40-7966-3468-4FE9-BCC3302C7877}"/>
              </a:ext>
            </a:extLst>
          </p:cNvPr>
          <p:cNvSpPr txBox="1"/>
          <p:nvPr/>
        </p:nvSpPr>
        <p:spPr>
          <a:xfrm>
            <a:off x="6860277" y="5321781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1132F71-A57D-4EC5-1E43-8DC578B5CBA3}"/>
              </a:ext>
            </a:extLst>
          </p:cNvPr>
          <p:cNvSpPr txBox="1"/>
          <p:nvPr/>
        </p:nvSpPr>
        <p:spPr>
          <a:xfrm>
            <a:off x="5605192" y="5336739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ttop</a:t>
            </a:r>
            <a:endParaRPr lang="en-US" sz="11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D3F859-436C-5D9E-16AF-8E6E8654260A}"/>
              </a:ext>
            </a:extLst>
          </p:cNvPr>
          <p:cNvSpPr txBox="1"/>
          <p:nvPr/>
        </p:nvSpPr>
        <p:spPr>
          <a:xfrm>
            <a:off x="7058365" y="5303999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tbot</a:t>
            </a:r>
            <a:endParaRPr lang="en-US" sz="1100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16CA55D-722D-8CE6-CE40-98915DBD431C}"/>
              </a:ext>
            </a:extLst>
          </p:cNvPr>
          <p:cNvCxnSpPr/>
          <p:nvPr/>
        </p:nvCxnSpPr>
        <p:spPr>
          <a:xfrm flipV="1">
            <a:off x="6965855" y="1100685"/>
            <a:ext cx="0" cy="4239310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919779B-AB97-1963-8703-DD7D47AFEE93}"/>
              </a:ext>
            </a:extLst>
          </p:cNvPr>
          <p:cNvSpPr txBox="1"/>
          <p:nvPr/>
        </p:nvSpPr>
        <p:spPr>
          <a:xfrm>
            <a:off x="6311294" y="6108985"/>
            <a:ext cx="3282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Plasma reaches far cathode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AA7A5CA-4889-104D-FB0A-3A9B467683AA}"/>
              </a:ext>
            </a:extLst>
          </p:cNvPr>
          <p:cNvCxnSpPr>
            <a:cxnSpLocks/>
          </p:cNvCxnSpPr>
          <p:nvPr/>
        </p:nvCxnSpPr>
        <p:spPr>
          <a:xfrm flipH="1" flipV="1">
            <a:off x="7050448" y="5514787"/>
            <a:ext cx="190104" cy="62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782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DC743-6AB7-31F4-78E2-EA1F5C6C8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3C1A-4BB1-A150-2685-DAF582D5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Tracker Cell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EB9F9-82E3-D5F3-B59E-9A5C6852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BD67-4F5F-2749-8404-3FFDC9B02995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7A994-14C7-E0C0-F5B3-1C58BE3CE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1B4FC-B5E7-7BDA-20A6-53E9F09C3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13</a:t>
            </a:fld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DE445A3-BCA6-CBEB-B81E-7DDB56BEF64E}"/>
              </a:ext>
            </a:extLst>
          </p:cNvPr>
          <p:cNvGrpSpPr/>
          <p:nvPr/>
        </p:nvGrpSpPr>
        <p:grpSpPr>
          <a:xfrm rot="16200000" flipV="1">
            <a:off x="-1406384" y="3134407"/>
            <a:ext cx="5048502" cy="1314817"/>
            <a:chOff x="223629" y="1736549"/>
            <a:chExt cx="5048502" cy="1316178"/>
          </a:xfrm>
        </p:grpSpPr>
        <p:pic>
          <p:nvPicPr>
            <p:cNvPr id="7" name="Content Placeholder 9" descr="Content Placeholder 9">
              <a:extLst>
                <a:ext uri="{FF2B5EF4-FFF2-40B4-BE49-F238E27FC236}">
                  <a16:creationId xmlns:a16="http://schemas.microsoft.com/office/drawing/2014/main" id="{BA88667D-A91C-7C1B-EB55-75941F7A9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223629" y="1873954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7-point Star 7">
              <a:extLst>
                <a:ext uri="{FF2B5EF4-FFF2-40B4-BE49-F238E27FC236}">
                  <a16:creationId xmlns:a16="http://schemas.microsoft.com/office/drawing/2014/main" id="{24ACF087-2235-3C0D-9807-1314C8764E05}"/>
                </a:ext>
              </a:extLst>
            </p:cNvPr>
            <p:cNvSpPr/>
            <p:nvPr/>
          </p:nvSpPr>
          <p:spPr>
            <a:xfrm>
              <a:off x="3581866" y="2179223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E13ACF98-9954-6D3D-C762-4523EA8B5953}"/>
                </a:ext>
              </a:extLst>
            </p:cNvPr>
            <p:cNvSpPr/>
            <p:nvPr/>
          </p:nvSpPr>
          <p:spPr>
            <a:xfrm rot="5400000">
              <a:off x="1971926" y="854048"/>
              <a:ext cx="203506" cy="2972317"/>
            </a:xfrm>
            <a:prstGeom prst="downArrow">
              <a:avLst/>
            </a:prstGeom>
            <a:solidFill>
              <a:srgbClr val="92D050">
                <a:alpha val="4978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A8622D79-EC8C-9FA0-77F7-541555BDD9E6}"/>
                </a:ext>
              </a:extLst>
            </p:cNvPr>
            <p:cNvSpPr/>
            <p:nvPr/>
          </p:nvSpPr>
          <p:spPr>
            <a:xfrm rot="16200000">
              <a:off x="4299762" y="1842257"/>
              <a:ext cx="203506" cy="995899"/>
            </a:xfrm>
            <a:prstGeom prst="downArrow">
              <a:avLst/>
            </a:prstGeom>
            <a:solidFill>
              <a:srgbClr val="92D050">
                <a:alpha val="4978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4B7A925-971F-3377-EEC0-538B577A9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181" y="1736549"/>
              <a:ext cx="954741" cy="1316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9E10D4-26C5-1144-FAD9-CF53808DC257}"/>
                </a:ext>
              </a:extLst>
            </p:cNvPr>
            <p:cNvSpPr txBox="1"/>
            <p:nvPr/>
          </p:nvSpPr>
          <p:spPr>
            <a:xfrm rot="5400000">
              <a:off x="3007843" y="2678307"/>
              <a:ext cx="348676" cy="392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e-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13A80A58-7A55-852B-85C8-9D952CBF7C13}"/>
              </a:ext>
            </a:extLst>
          </p:cNvPr>
          <p:cNvSpPr txBox="1"/>
          <p:nvPr/>
        </p:nvSpPr>
        <p:spPr>
          <a:xfrm>
            <a:off x="3028734" y="1524461"/>
            <a:ext cx="424837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Anode</a:t>
            </a:r>
            <a:endParaRPr lang="en-US" sz="12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B8A09EC-9374-5ED9-A2FB-FF074D37AA9D}"/>
              </a:ext>
            </a:extLst>
          </p:cNvPr>
          <p:cNvSpPr txBox="1"/>
          <p:nvPr/>
        </p:nvSpPr>
        <p:spPr>
          <a:xfrm>
            <a:off x="10707909" y="6207002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366722C-E169-A47D-316D-165696948D95}"/>
              </a:ext>
            </a:extLst>
          </p:cNvPr>
          <p:cNvSpPr txBox="1"/>
          <p:nvPr/>
        </p:nvSpPr>
        <p:spPr>
          <a:xfrm>
            <a:off x="2969678" y="2940296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214F576-053D-3075-B7AB-EDE9D7D9B6D4}"/>
              </a:ext>
            </a:extLst>
          </p:cNvPr>
          <p:cNvSpPr txBox="1"/>
          <p:nvPr/>
        </p:nvSpPr>
        <p:spPr>
          <a:xfrm>
            <a:off x="2969678" y="4597740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EECA3A0-E34D-A2D4-EFD1-F1C8264C92C0}"/>
              </a:ext>
            </a:extLst>
          </p:cNvPr>
          <p:cNvSpPr txBox="1"/>
          <p:nvPr/>
        </p:nvSpPr>
        <p:spPr>
          <a:xfrm>
            <a:off x="4869202" y="533229"/>
            <a:ext cx="201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Measured Signals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1DD435E-CC9A-C86C-17B5-FDBB47459F87}"/>
              </a:ext>
            </a:extLst>
          </p:cNvPr>
          <p:cNvSpPr txBox="1"/>
          <p:nvPr/>
        </p:nvSpPr>
        <p:spPr>
          <a:xfrm>
            <a:off x="9011021" y="802789"/>
            <a:ext cx="2467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Recorded Information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CE63E6-F2D2-F9B5-1D2D-7CFB72505E07}"/>
              </a:ext>
            </a:extLst>
          </p:cNvPr>
          <p:cNvSpPr txBox="1"/>
          <p:nvPr/>
        </p:nvSpPr>
        <p:spPr>
          <a:xfrm>
            <a:off x="598516" y="659292"/>
            <a:ext cx="1140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Cell View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0E8A0F2-1E40-B026-BAA0-6931E836AA92}"/>
              </a:ext>
            </a:extLst>
          </p:cNvPr>
          <p:cNvSpPr txBox="1"/>
          <p:nvPr/>
        </p:nvSpPr>
        <p:spPr>
          <a:xfrm>
            <a:off x="9238785" y="1415537"/>
            <a:ext cx="1753685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T0 - Anode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T1,T2 - Anode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Ttop</a:t>
            </a:r>
            <a:r>
              <a:rPr lang="en-US" sz="1600" dirty="0"/>
              <a:t>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T3,T4  –Anode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Tbot</a:t>
            </a:r>
            <a:r>
              <a:rPr lang="en-US" sz="1600" dirty="0"/>
              <a:t> –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DDA4236-3696-2F0C-8345-0B660580DBF5}"/>
              </a:ext>
            </a:extLst>
          </p:cNvPr>
          <p:cNvGrpSpPr/>
          <p:nvPr/>
        </p:nvGrpSpPr>
        <p:grpSpPr>
          <a:xfrm>
            <a:off x="3875084" y="2626705"/>
            <a:ext cx="4110670" cy="1428900"/>
            <a:chOff x="2747848" y="3114021"/>
            <a:chExt cx="2724126" cy="142890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38C17C9-F4BE-8F06-7B98-C115ED135BC1}"/>
                </a:ext>
              </a:extLst>
            </p:cNvPr>
            <p:cNvGrpSpPr/>
            <p:nvPr/>
          </p:nvGrpSpPr>
          <p:grpSpPr>
            <a:xfrm>
              <a:off x="2758337" y="3232564"/>
              <a:ext cx="2713637" cy="1310357"/>
              <a:chOff x="1376734" y="4835687"/>
              <a:chExt cx="3565276" cy="1036464"/>
            </a:xfrm>
          </p:grpSpPr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67474903-7E6D-15A3-FED0-3B48F6A1562B}"/>
                  </a:ext>
                </a:extLst>
              </p:cNvPr>
              <p:cNvSpPr/>
              <p:nvPr/>
            </p:nvSpPr>
            <p:spPr>
              <a:xfrm rot="10800000" flipV="1">
                <a:off x="2848315" y="5364749"/>
                <a:ext cx="427315" cy="507402"/>
              </a:xfrm>
              <a:prstGeom prst="arc">
                <a:avLst>
                  <a:gd name="adj1" fmla="val 16200000"/>
                  <a:gd name="adj2" fmla="val 155225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4ABD5AF0-2C9A-0F37-3439-817BDF641B79}"/>
                  </a:ext>
                </a:extLst>
              </p:cNvPr>
              <p:cNvGrpSpPr/>
              <p:nvPr/>
            </p:nvGrpSpPr>
            <p:grpSpPr>
              <a:xfrm>
                <a:off x="1376734" y="4835687"/>
                <a:ext cx="3565276" cy="811727"/>
                <a:chOff x="1376734" y="4835687"/>
                <a:chExt cx="3565276" cy="811727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843A7AB0-D704-F563-5BE5-A9CCD65AE0FD}"/>
                    </a:ext>
                  </a:extLst>
                </p:cNvPr>
                <p:cNvCxnSpPr>
                  <a:cxnSpLocks/>
                  <a:stCxn id="49" idx="0"/>
                </p:cNvCxnSpPr>
                <p:nvPr/>
              </p:nvCxnSpPr>
              <p:spPr>
                <a:xfrm>
                  <a:off x="3061973" y="5364749"/>
                  <a:ext cx="1880037" cy="123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AFE9F7C2-2200-872F-6A1D-846FF69BF4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6734" y="5365979"/>
                  <a:ext cx="1409525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28A6AEED-2888-5AF9-9990-CD1F662D5B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86259" y="4835687"/>
                  <a:ext cx="48038" cy="530293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9BC0B147-6C1E-6E5F-9D14-20DE0963D9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2532" y="4835687"/>
                  <a:ext cx="15784" cy="81172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1AA5063-73F8-D559-0F9F-9C08A94AF6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684" y="4320814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111F5CA-ADA7-C091-D308-A4C6CE180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7848" y="3114021"/>
              <a:ext cx="1836" cy="1206793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84B431D-A10D-E949-3F49-D7EBC99D95B4}"/>
              </a:ext>
            </a:extLst>
          </p:cNvPr>
          <p:cNvGrpSpPr/>
          <p:nvPr/>
        </p:nvGrpSpPr>
        <p:grpSpPr>
          <a:xfrm>
            <a:off x="3874626" y="565388"/>
            <a:ext cx="4111128" cy="2342851"/>
            <a:chOff x="2717997" y="834310"/>
            <a:chExt cx="2719939" cy="234285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C81DD36-F3DE-8843-80C7-E8949CA7FB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8596" y="1343793"/>
              <a:ext cx="0" cy="126537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1A5B931-5DEE-3BA3-2AB3-FF40FBF00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7997" y="2609170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D28B80E-8884-F425-14B8-2A5A84DCC184}"/>
                </a:ext>
              </a:extLst>
            </p:cNvPr>
            <p:cNvGrpSpPr/>
            <p:nvPr/>
          </p:nvGrpSpPr>
          <p:grpSpPr>
            <a:xfrm>
              <a:off x="2717997" y="834310"/>
              <a:ext cx="2719939" cy="2342851"/>
              <a:chOff x="1390522" y="2682533"/>
              <a:chExt cx="3573556" cy="1853145"/>
            </a:xfrm>
          </p:grpSpPr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05CFBE23-D41A-DB4D-BAD9-7875F1B1103F}"/>
                  </a:ext>
                </a:extLst>
              </p:cNvPr>
              <p:cNvSpPr/>
              <p:nvPr/>
            </p:nvSpPr>
            <p:spPr>
              <a:xfrm rot="10800000">
                <a:off x="2881461" y="2684596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CA848A6-3A54-CEF0-4DDE-D7E6CD07A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8045" y="3437373"/>
                <a:ext cx="92745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1C2800D-32BA-8FA6-CBA6-843FB581C7AF}"/>
                  </a:ext>
                </a:extLst>
              </p:cNvPr>
              <p:cNvGrpSpPr/>
              <p:nvPr/>
            </p:nvGrpSpPr>
            <p:grpSpPr>
              <a:xfrm>
                <a:off x="1390522" y="3437374"/>
                <a:ext cx="1074215" cy="1098304"/>
                <a:chOff x="4631335" y="3001380"/>
                <a:chExt cx="3904081" cy="1900739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4A94C58-CFA9-D8F9-B892-4E47642DED9B}"/>
                    </a:ext>
                  </a:extLst>
                </p:cNvPr>
                <p:cNvCxnSpPr>
                  <a:cxnSpLocks/>
                  <a:endCxn id="31" idx="0"/>
                </p:cNvCxnSpPr>
                <p:nvPr/>
              </p:nvCxnSpPr>
              <p:spPr>
                <a:xfrm>
                  <a:off x="4631335" y="3008607"/>
                  <a:ext cx="2084079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5404E10-E1BF-F5ED-03E3-80AB3D91805D}"/>
                    </a:ext>
                  </a:extLst>
                </p:cNvPr>
                <p:cNvGrpSpPr/>
                <p:nvPr/>
              </p:nvGrpSpPr>
              <p:grpSpPr>
                <a:xfrm>
                  <a:off x="6594179" y="3001380"/>
                  <a:ext cx="1941237" cy="1900739"/>
                  <a:chOff x="6594179" y="3001380"/>
                  <a:chExt cx="1941237" cy="1900739"/>
                </a:xfrm>
              </p:grpSpPr>
              <p:sp>
                <p:nvSpPr>
                  <p:cNvPr id="31" name="Arc 30">
                    <a:extLst>
                      <a:ext uri="{FF2B5EF4-FFF2-40B4-BE49-F238E27FC236}">
                        <a16:creationId xmlns:a16="http://schemas.microsoft.com/office/drawing/2014/main" id="{7DA169D9-63FC-3091-45EA-7798D94AD6E4}"/>
                      </a:ext>
                    </a:extLst>
                  </p:cNvPr>
                  <p:cNvSpPr/>
                  <p:nvPr/>
                </p:nvSpPr>
                <p:spPr>
                  <a:xfrm>
                    <a:off x="6594179" y="3008607"/>
                    <a:ext cx="242473" cy="1893512"/>
                  </a:xfrm>
                  <a:prstGeom prst="arc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Arc 31">
                    <a:extLst>
                      <a:ext uri="{FF2B5EF4-FFF2-40B4-BE49-F238E27FC236}">
                        <a16:creationId xmlns:a16="http://schemas.microsoft.com/office/drawing/2014/main" id="{581FBF84-1B6C-CD44-80D4-0302E738C97F}"/>
                      </a:ext>
                    </a:extLst>
                  </p:cNvPr>
                  <p:cNvSpPr/>
                  <p:nvPr/>
                </p:nvSpPr>
                <p:spPr>
                  <a:xfrm flipH="1">
                    <a:off x="7011240" y="3001380"/>
                    <a:ext cx="1524176" cy="1763246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AD11253D-FA5F-E3C7-46CA-A471BBEAF102}"/>
                      </a:ext>
                    </a:extLst>
                  </p:cNvPr>
                  <p:cNvSpPr/>
                  <p:nvPr/>
                </p:nvSpPr>
                <p:spPr>
                  <a:xfrm>
                    <a:off x="6834301" y="3854730"/>
                    <a:ext cx="179294" cy="199173"/>
                  </a:xfrm>
                  <a:custGeom>
                    <a:avLst/>
                    <a:gdLst>
                      <a:gd name="connsiteX0" fmla="*/ 0 w 179294"/>
                      <a:gd name="connsiteY0" fmla="*/ 125506 h 272240"/>
                      <a:gd name="connsiteX1" fmla="*/ 107576 w 179294"/>
                      <a:gd name="connsiteY1" fmla="*/ 268941 h 272240"/>
                      <a:gd name="connsiteX2" fmla="*/ 179294 w 179294"/>
                      <a:gd name="connsiteY2" fmla="*/ 0 h 272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9294" h="272240">
                        <a:moveTo>
                          <a:pt x="0" y="125506"/>
                        </a:moveTo>
                        <a:cubicBezTo>
                          <a:pt x="38847" y="207682"/>
                          <a:pt x="77694" y="289859"/>
                          <a:pt x="107576" y="268941"/>
                        </a:cubicBezTo>
                        <a:cubicBezTo>
                          <a:pt x="137458" y="248023"/>
                          <a:pt x="161365" y="34365"/>
                          <a:pt x="179294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5765770-8C3E-0A91-42C9-84FF9C901F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5047" y="3437373"/>
                <a:ext cx="531212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1D9C080-B99E-77F7-C508-9EE65A0B1EDC}"/>
                  </a:ext>
                </a:extLst>
              </p:cNvPr>
              <p:cNvCxnSpPr/>
              <p:nvPr/>
            </p:nvCxnSpPr>
            <p:spPr>
              <a:xfrm>
                <a:off x="2786259" y="3437374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3F9A6E4-FE56-32F3-3C1D-33F2299C67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2329" y="3063717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A5A7D4EC-AD4B-AEEC-6160-A069424B22C7}"/>
                  </a:ext>
                </a:extLst>
              </p:cNvPr>
              <p:cNvSpPr/>
              <p:nvPr/>
            </p:nvSpPr>
            <p:spPr>
              <a:xfrm rot="10800000">
                <a:off x="4107025" y="2682533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80C5EF4-BD11-94F4-B7E2-F75E1F496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3609" y="3435310"/>
                <a:ext cx="650469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C27A8FA-B283-8F47-940B-9A5E1493A8C8}"/>
                  </a:ext>
                </a:extLst>
              </p:cNvPr>
              <p:cNvCxnSpPr/>
              <p:nvPr/>
            </p:nvCxnSpPr>
            <p:spPr>
              <a:xfrm>
                <a:off x="4011823" y="3435311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E3E1A33-E379-A67B-EBA4-0FE4CF90EA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7893" y="3061653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7F82189-624B-8263-6D4F-F77FAD35D2F7}"/>
              </a:ext>
            </a:extLst>
          </p:cNvPr>
          <p:cNvGrpSpPr/>
          <p:nvPr/>
        </p:nvGrpSpPr>
        <p:grpSpPr>
          <a:xfrm>
            <a:off x="3862789" y="4138057"/>
            <a:ext cx="4134278" cy="1366851"/>
            <a:chOff x="2724240" y="5119066"/>
            <a:chExt cx="2722290" cy="1366851"/>
          </a:xfrm>
        </p:grpSpPr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1302404A-7442-2313-0612-D001B6530CDD}"/>
                </a:ext>
              </a:extLst>
            </p:cNvPr>
            <p:cNvSpPr/>
            <p:nvPr/>
          </p:nvSpPr>
          <p:spPr>
            <a:xfrm rot="10800000" flipV="1">
              <a:off x="4793006" y="5844430"/>
              <a:ext cx="325242" cy="641487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D39415D-2D2D-FB30-0931-B8F10DFF2D68}"/>
                </a:ext>
              </a:extLst>
            </p:cNvPr>
            <p:cNvGrpSpPr/>
            <p:nvPr/>
          </p:nvGrpSpPr>
          <p:grpSpPr>
            <a:xfrm>
              <a:off x="2724240" y="5119066"/>
              <a:ext cx="2722290" cy="1201370"/>
              <a:chOff x="2724240" y="5119066"/>
              <a:chExt cx="2722290" cy="1201370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1004771-4123-0743-39D6-3693C5747B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8596" y="6320436"/>
                <a:ext cx="2713637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2BF3C0EE-D24F-6286-A46E-C1EEFB18B1BC}"/>
                  </a:ext>
                </a:extLst>
              </p:cNvPr>
              <p:cNvCxnSpPr>
                <a:cxnSpLocks/>
                <a:stCxn id="116" idx="0"/>
              </p:cNvCxnSpPr>
              <p:nvPr/>
            </p:nvCxnSpPr>
            <p:spPr>
              <a:xfrm>
                <a:off x="4955627" y="5844430"/>
                <a:ext cx="49090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ABAE9491-037D-6B18-C413-E18EB6F3A5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596" y="5845986"/>
                <a:ext cx="2017177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036ECD8-BBFC-6A9F-319A-E37E80BC65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45773" y="5175560"/>
                <a:ext cx="36563" cy="6704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D65FBC41-83EF-97FD-72AE-B73798A553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0993" y="5175560"/>
                <a:ext cx="12014" cy="102623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2EC0BF1-98F3-392A-CB28-67D5E40CAD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4240" y="5119066"/>
                <a:ext cx="0" cy="120137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9FE1CF8-06D3-FA4D-01F2-E39B20BBA497}"/>
              </a:ext>
            </a:extLst>
          </p:cNvPr>
          <p:cNvSpPr txBox="1"/>
          <p:nvPr/>
        </p:nvSpPr>
        <p:spPr>
          <a:xfrm>
            <a:off x="7584740" y="5314181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7B74CEE-C05C-13AA-9B08-7BC9EE0B0F44}"/>
              </a:ext>
            </a:extLst>
          </p:cNvPr>
          <p:cNvSpPr/>
          <p:nvPr/>
        </p:nvSpPr>
        <p:spPr>
          <a:xfrm>
            <a:off x="4385160" y="1350707"/>
            <a:ext cx="485618" cy="956180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38F7D48-C196-9233-8D93-0A8A37C1CA6B}"/>
              </a:ext>
            </a:extLst>
          </p:cNvPr>
          <p:cNvSpPr/>
          <p:nvPr/>
        </p:nvSpPr>
        <p:spPr>
          <a:xfrm>
            <a:off x="5327413" y="1024046"/>
            <a:ext cx="485618" cy="129065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A87CDCE-FA04-3D44-E8DE-C867E7D65C1B}"/>
              </a:ext>
            </a:extLst>
          </p:cNvPr>
          <p:cNvSpPr/>
          <p:nvPr/>
        </p:nvSpPr>
        <p:spPr>
          <a:xfrm>
            <a:off x="6750306" y="1013812"/>
            <a:ext cx="485618" cy="1290653"/>
          </a:xfrm>
          <a:prstGeom prst="ellipse">
            <a:avLst/>
          </a:prstGeom>
          <a:noFill/>
          <a:ln w="19050">
            <a:solidFill>
              <a:srgbClr val="E6AD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94BC1DC-B04B-2541-F266-68246E2F5CA1}"/>
              </a:ext>
            </a:extLst>
          </p:cNvPr>
          <p:cNvSpPr/>
          <p:nvPr/>
        </p:nvSpPr>
        <p:spPr>
          <a:xfrm>
            <a:off x="6797146" y="4201658"/>
            <a:ext cx="348354" cy="1103897"/>
          </a:xfrm>
          <a:prstGeom prst="ellipse">
            <a:avLst/>
          </a:prstGeom>
          <a:noFill/>
          <a:ln w="19050">
            <a:solidFill>
              <a:srgbClr val="E6AD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BD80D4A-6A03-2B2B-6801-B0CAB297FF31}"/>
              </a:ext>
            </a:extLst>
          </p:cNvPr>
          <p:cNvSpPr/>
          <p:nvPr/>
        </p:nvSpPr>
        <p:spPr>
          <a:xfrm>
            <a:off x="5392955" y="2719817"/>
            <a:ext cx="319137" cy="109500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4C10F-DEB9-B9AF-4C1F-ADB9C7394BB4}"/>
              </a:ext>
            </a:extLst>
          </p:cNvPr>
          <p:cNvSpPr/>
          <p:nvPr/>
        </p:nvSpPr>
        <p:spPr>
          <a:xfrm>
            <a:off x="9257438" y="1659138"/>
            <a:ext cx="1598130" cy="333785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EFBF18-D690-BEDA-CD73-899803A61EFA}"/>
              </a:ext>
            </a:extLst>
          </p:cNvPr>
          <p:cNvSpPr/>
          <p:nvPr/>
        </p:nvSpPr>
        <p:spPr>
          <a:xfrm>
            <a:off x="9257437" y="2366027"/>
            <a:ext cx="1598131" cy="6468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418CA-65DC-D333-5E7C-FE3CEA72E6CD}"/>
              </a:ext>
            </a:extLst>
          </p:cNvPr>
          <p:cNvSpPr/>
          <p:nvPr/>
        </p:nvSpPr>
        <p:spPr>
          <a:xfrm>
            <a:off x="9266915" y="3370829"/>
            <a:ext cx="1725555" cy="646803"/>
          </a:xfrm>
          <a:prstGeom prst="rect">
            <a:avLst/>
          </a:prstGeom>
          <a:noFill/>
          <a:ln w="19050">
            <a:solidFill>
              <a:srgbClr val="E6AD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6A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85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EDC31-0E68-8EDF-2369-DC644588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Procedure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190FD-6F87-6BD9-1E55-C7BC7D92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1330F-313C-F748-B461-534EC1F0B5C2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42698-FEEF-CFA2-CCE0-FBEE4F6E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C00D2-46CC-849C-7EB9-A1E3A5184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14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C04A2A-7B43-7AC0-7CCF-4D9C9736B1D7}"/>
              </a:ext>
            </a:extLst>
          </p:cNvPr>
          <p:cNvGrpSpPr/>
          <p:nvPr/>
        </p:nvGrpSpPr>
        <p:grpSpPr>
          <a:xfrm rot="16200000">
            <a:off x="-1062172" y="2905052"/>
            <a:ext cx="5048502" cy="1047899"/>
            <a:chOff x="6563290" y="1130132"/>
            <a:chExt cx="5048502" cy="1047899"/>
          </a:xfrm>
        </p:grpSpPr>
        <p:pic>
          <p:nvPicPr>
            <p:cNvPr id="8" name="Content Placeholder 9" descr="Content Placeholder 9">
              <a:extLst>
                <a:ext uri="{FF2B5EF4-FFF2-40B4-BE49-F238E27FC236}">
                  <a16:creationId xmlns:a16="http://schemas.microsoft.com/office/drawing/2014/main" id="{AA964A74-0D96-0F4D-964E-F5F9348FB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6563290" y="1130132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5" name="7-point Star 14">
              <a:extLst>
                <a:ext uri="{FF2B5EF4-FFF2-40B4-BE49-F238E27FC236}">
                  <a16:creationId xmlns:a16="http://schemas.microsoft.com/office/drawing/2014/main" id="{47937F66-94F7-CD25-C523-F5451C4651A9}"/>
                </a:ext>
              </a:extLst>
            </p:cNvPr>
            <p:cNvSpPr/>
            <p:nvPr/>
          </p:nvSpPr>
          <p:spPr>
            <a:xfrm>
              <a:off x="9921527" y="1445741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121ADA51-053B-3660-EEB7-A2B9C45D8D24}"/>
              </a:ext>
            </a:extLst>
          </p:cNvPr>
          <p:cNvSpPr txBox="1"/>
          <p:nvPr/>
        </p:nvSpPr>
        <p:spPr>
          <a:xfrm>
            <a:off x="11276606" y="6064435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721B81F-15D7-E87F-0B04-3D0000AFE808}"/>
              </a:ext>
            </a:extLst>
          </p:cNvPr>
          <p:cNvCxnSpPr>
            <a:cxnSpLocks/>
          </p:cNvCxnSpPr>
          <p:nvPr/>
        </p:nvCxnSpPr>
        <p:spPr>
          <a:xfrm rot="16200000">
            <a:off x="851250" y="1834142"/>
            <a:ext cx="954741" cy="1314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272FB6D-0647-0D48-94EB-0DD017D7E36C}"/>
              </a:ext>
            </a:extLst>
          </p:cNvPr>
          <p:cNvSpPr txBox="1"/>
          <p:nvPr/>
        </p:nvSpPr>
        <p:spPr>
          <a:xfrm rot="10800000" flipV="1">
            <a:off x="675005" y="2772636"/>
            <a:ext cx="348315" cy="392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</a:t>
            </a:r>
          </a:p>
        </p:txBody>
      </p:sp>
    </p:spTree>
    <p:extLst>
      <p:ext uri="{BB962C8B-B14F-4D97-AF65-F5344CB8AC3E}">
        <p14:creationId xmlns:p14="http://schemas.microsoft.com/office/powerpoint/2010/main" val="398228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C20E4-6934-705D-80C2-96840EC13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C8B8A-45D9-721D-C767-1ACCCB98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Procedure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003C1-469B-2C34-F62E-4566AE9E4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7AB2-9318-FE4F-A991-636050BEFE79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07DA4-DB7E-4A95-5400-1C332EE8E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537C2-9886-D81F-C649-4C8B0F49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15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07FAD2-7956-F33A-27CE-6D94049054B7}"/>
              </a:ext>
            </a:extLst>
          </p:cNvPr>
          <p:cNvGrpSpPr/>
          <p:nvPr/>
        </p:nvGrpSpPr>
        <p:grpSpPr>
          <a:xfrm rot="16200000">
            <a:off x="-1061427" y="2452217"/>
            <a:ext cx="5048502" cy="1953569"/>
            <a:chOff x="6563290" y="678042"/>
            <a:chExt cx="5048502" cy="1953569"/>
          </a:xfrm>
        </p:grpSpPr>
        <p:pic>
          <p:nvPicPr>
            <p:cNvPr id="8" name="Content Placeholder 9" descr="Content Placeholder 9">
              <a:extLst>
                <a:ext uri="{FF2B5EF4-FFF2-40B4-BE49-F238E27FC236}">
                  <a16:creationId xmlns:a16="http://schemas.microsoft.com/office/drawing/2014/main" id="{20395841-211A-F3BB-5AF7-468B14331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6563290" y="1130132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5726C7-F153-E5FA-DF85-FC892F1A6F39}"/>
                </a:ext>
              </a:extLst>
            </p:cNvPr>
            <p:cNvCxnSpPr>
              <a:cxnSpLocks/>
            </p:cNvCxnSpPr>
            <p:nvPr/>
          </p:nvCxnSpPr>
          <p:spPr>
            <a:xfrm>
              <a:off x="10146383" y="2202969"/>
              <a:ext cx="1379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F06DA3-6024-9EC3-E1ED-A47869E0B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9852" y="2202969"/>
              <a:ext cx="3274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6B3D7B5-02B7-DBE2-7FE2-A233E051A389}"/>
                </a:ext>
              </a:extLst>
            </p:cNvPr>
            <p:cNvCxnSpPr>
              <a:cxnSpLocks/>
            </p:cNvCxnSpPr>
            <p:nvPr/>
          </p:nvCxnSpPr>
          <p:spPr>
            <a:xfrm>
              <a:off x="6689318" y="1027174"/>
              <a:ext cx="479644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1ACF85-BBE2-6837-917F-9D35A21F1F74}"/>
                </a:ext>
              </a:extLst>
            </p:cNvPr>
            <p:cNvSpPr txBox="1"/>
            <p:nvPr/>
          </p:nvSpPr>
          <p:spPr>
            <a:xfrm rot="5400000">
              <a:off x="8899830" y="657844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0C1933D-A403-239F-A7A3-41D78ED5E35D}"/>
                    </a:ext>
                  </a:extLst>
                </p:cNvPr>
                <p:cNvSpPr txBox="1"/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0C1933D-A403-239F-A7A3-41D78ED5E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7615D97-1F8F-95CA-2F69-3B6ACA980B8E}"/>
                    </a:ext>
                  </a:extLst>
                </p:cNvPr>
                <p:cNvSpPr txBox="1"/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7615D97-1F8F-95CA-2F69-3B6ACA980B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7-point Star 14">
              <a:extLst>
                <a:ext uri="{FF2B5EF4-FFF2-40B4-BE49-F238E27FC236}">
                  <a16:creationId xmlns:a16="http://schemas.microsoft.com/office/drawing/2014/main" id="{33762ACD-E483-7448-F5D2-CC7182131D79}"/>
                </a:ext>
              </a:extLst>
            </p:cNvPr>
            <p:cNvSpPr/>
            <p:nvPr/>
          </p:nvSpPr>
          <p:spPr>
            <a:xfrm>
              <a:off x="9921527" y="1445741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402BB2B-84FC-719A-6F64-67E3412CA26A}"/>
                </a:ext>
              </a:extLst>
            </p:cNvPr>
            <p:cNvCxnSpPr/>
            <p:nvPr/>
          </p:nvCxnSpPr>
          <p:spPr>
            <a:xfrm>
              <a:off x="9087541" y="1425115"/>
              <a:ext cx="983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E2954C-38E4-E91E-08A7-A48A1EFC2957}"/>
                </a:ext>
              </a:extLst>
            </p:cNvPr>
            <p:cNvSpPr txBox="1"/>
            <p:nvPr/>
          </p:nvSpPr>
          <p:spPr>
            <a:xfrm rot="5400000">
              <a:off x="9351287" y="114537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37957A-202C-A9F3-1A80-CFCC3204B4DD}"/>
              </a:ext>
            </a:extLst>
          </p:cNvPr>
          <p:cNvCxnSpPr>
            <a:cxnSpLocks/>
          </p:cNvCxnSpPr>
          <p:nvPr/>
        </p:nvCxnSpPr>
        <p:spPr>
          <a:xfrm flipH="1">
            <a:off x="826699" y="3429002"/>
            <a:ext cx="117105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109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FD93-2F34-AF4D-0BA4-E1932ABB8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6A7B-958A-E943-392D-0FF900FC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Procedure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6B0C9-716B-0D76-8A87-3B15EAC1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AD14-FA01-3A43-828B-422B99C9C4B7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CA0E6-88BF-E78E-3315-A85B96F1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F544A-AAF0-E691-D50E-5640CAC5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C4AA8A-F045-37F8-FD06-7C502F62FCF7}"/>
              </a:ext>
            </a:extLst>
          </p:cNvPr>
          <p:cNvGrpSpPr/>
          <p:nvPr/>
        </p:nvGrpSpPr>
        <p:grpSpPr>
          <a:xfrm rot="16200000">
            <a:off x="-1061427" y="2452217"/>
            <a:ext cx="5048502" cy="1953569"/>
            <a:chOff x="6563290" y="678042"/>
            <a:chExt cx="5048502" cy="1953569"/>
          </a:xfrm>
        </p:grpSpPr>
        <p:pic>
          <p:nvPicPr>
            <p:cNvPr id="8" name="Content Placeholder 9" descr="Content Placeholder 9">
              <a:extLst>
                <a:ext uri="{FF2B5EF4-FFF2-40B4-BE49-F238E27FC236}">
                  <a16:creationId xmlns:a16="http://schemas.microsoft.com/office/drawing/2014/main" id="{823929BF-85BD-080C-2CC9-932823665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6563290" y="1130132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F2D8CC1-DAED-C963-7851-AB6323C03DB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6383" y="2202969"/>
              <a:ext cx="1379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9DC9CB-9EDA-AC87-D5EC-E2CD65C2CF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9852" y="2202969"/>
              <a:ext cx="3274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D2677F-1B74-BA31-0F90-DE4F95CAAA5D}"/>
                </a:ext>
              </a:extLst>
            </p:cNvPr>
            <p:cNvCxnSpPr>
              <a:cxnSpLocks/>
            </p:cNvCxnSpPr>
            <p:nvPr/>
          </p:nvCxnSpPr>
          <p:spPr>
            <a:xfrm>
              <a:off x="6689318" y="1027174"/>
              <a:ext cx="479644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00199B-0AAB-7781-258C-9D93A53A2B5A}"/>
                </a:ext>
              </a:extLst>
            </p:cNvPr>
            <p:cNvSpPr txBox="1"/>
            <p:nvPr/>
          </p:nvSpPr>
          <p:spPr>
            <a:xfrm rot="5400000">
              <a:off x="8899830" y="657844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67CC98-C99C-08BB-FAA4-562F614A45EA}"/>
                    </a:ext>
                  </a:extLst>
                </p:cNvPr>
                <p:cNvSpPr txBox="1"/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67CC98-C99C-08BB-FAA4-562F614A4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CB7B95-3AE7-F453-8DD8-6A09BE555419}"/>
                    </a:ext>
                  </a:extLst>
                </p:cNvPr>
                <p:cNvSpPr txBox="1"/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CB7B95-3AE7-F453-8DD8-6A09BE555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7-point Star 14">
              <a:extLst>
                <a:ext uri="{FF2B5EF4-FFF2-40B4-BE49-F238E27FC236}">
                  <a16:creationId xmlns:a16="http://schemas.microsoft.com/office/drawing/2014/main" id="{2959FC83-BB6B-3D43-D327-DA350328AFF4}"/>
                </a:ext>
              </a:extLst>
            </p:cNvPr>
            <p:cNvSpPr/>
            <p:nvPr/>
          </p:nvSpPr>
          <p:spPr>
            <a:xfrm>
              <a:off x="9921527" y="1445741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DDA1B28-4C44-A417-0446-36D2C781A14B}"/>
                </a:ext>
              </a:extLst>
            </p:cNvPr>
            <p:cNvCxnSpPr/>
            <p:nvPr/>
          </p:nvCxnSpPr>
          <p:spPr>
            <a:xfrm>
              <a:off x="9087541" y="1425115"/>
              <a:ext cx="983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95B2FC-C241-69BB-64EB-F8EEDF5A6A71}"/>
                </a:ext>
              </a:extLst>
            </p:cNvPr>
            <p:cNvSpPr txBox="1"/>
            <p:nvPr/>
          </p:nvSpPr>
          <p:spPr>
            <a:xfrm rot="5400000">
              <a:off x="9351287" y="114537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23B98D-046C-0ABD-AB1A-405E1E2624FA}"/>
              </a:ext>
            </a:extLst>
          </p:cNvPr>
          <p:cNvCxnSpPr>
            <a:cxnSpLocks/>
          </p:cNvCxnSpPr>
          <p:nvPr/>
        </p:nvCxnSpPr>
        <p:spPr>
          <a:xfrm flipH="1">
            <a:off x="826699" y="3429002"/>
            <a:ext cx="117105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FEB8BEF-2825-034F-2CBE-7373A76D15D7}"/>
                  </a:ext>
                </a:extLst>
              </p:cNvPr>
              <p:cNvSpPr txBox="1"/>
              <p:nvPr/>
            </p:nvSpPr>
            <p:spPr>
              <a:xfrm>
                <a:off x="3870465" y="1417920"/>
                <a:ext cx="1581009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FEB8BEF-2825-034F-2CBE-7373A76D1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465" y="1417920"/>
                <a:ext cx="1581009" cy="571247"/>
              </a:xfrm>
              <a:prstGeom prst="rect">
                <a:avLst/>
              </a:prstGeom>
              <a:blipFill>
                <a:blip r:embed="rId5"/>
                <a:stretch>
                  <a:fillRect l="-3175" t="-2174" r="-7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70AED980-6CCE-C646-D760-52BAE9BBBA91}"/>
              </a:ext>
            </a:extLst>
          </p:cNvPr>
          <p:cNvSpPr txBox="1"/>
          <p:nvPr/>
        </p:nvSpPr>
        <p:spPr>
          <a:xfrm>
            <a:off x="2720581" y="857712"/>
            <a:ext cx="18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Calculation</a:t>
            </a:r>
          </a:p>
        </p:txBody>
      </p:sp>
    </p:spTree>
    <p:extLst>
      <p:ext uri="{BB962C8B-B14F-4D97-AF65-F5344CB8AC3E}">
        <p14:creationId xmlns:p14="http://schemas.microsoft.com/office/powerpoint/2010/main" val="1036486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D4435-BA32-0B18-BADC-3E34802A4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E0D5-CF2A-CA08-AEEA-74C68F10F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Procedure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45625-34CB-6048-98C3-5C28583A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A630-35AD-6240-9F93-E2A4679802E6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9EB52-2A38-FF4E-E717-33FC64CE7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8A397-0A61-5151-B7F0-CEC53F99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11B3EC-5575-E36A-D491-7B50C2021AB1}"/>
              </a:ext>
            </a:extLst>
          </p:cNvPr>
          <p:cNvGrpSpPr/>
          <p:nvPr/>
        </p:nvGrpSpPr>
        <p:grpSpPr>
          <a:xfrm rot="16200000">
            <a:off x="-1061427" y="2452217"/>
            <a:ext cx="5048502" cy="1953569"/>
            <a:chOff x="6563290" y="678042"/>
            <a:chExt cx="5048502" cy="1953569"/>
          </a:xfrm>
        </p:grpSpPr>
        <p:pic>
          <p:nvPicPr>
            <p:cNvPr id="8" name="Content Placeholder 9" descr="Content Placeholder 9">
              <a:extLst>
                <a:ext uri="{FF2B5EF4-FFF2-40B4-BE49-F238E27FC236}">
                  <a16:creationId xmlns:a16="http://schemas.microsoft.com/office/drawing/2014/main" id="{3D95FA85-23D6-1549-E4A9-0AC76D762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6563290" y="1130132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0C8D991-537E-CFC0-CB73-8781FA962FE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6383" y="2202969"/>
              <a:ext cx="1379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840E51-E0CE-FDD4-1267-99C4778E0B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9852" y="2202969"/>
              <a:ext cx="3274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85937C7-FA13-7F7A-28BA-A855C853B6BB}"/>
                </a:ext>
              </a:extLst>
            </p:cNvPr>
            <p:cNvCxnSpPr>
              <a:cxnSpLocks/>
            </p:cNvCxnSpPr>
            <p:nvPr/>
          </p:nvCxnSpPr>
          <p:spPr>
            <a:xfrm>
              <a:off x="6689318" y="1027174"/>
              <a:ext cx="479644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0CC756-6ACA-9D20-3EFD-8CC28550513F}"/>
                </a:ext>
              </a:extLst>
            </p:cNvPr>
            <p:cNvSpPr txBox="1"/>
            <p:nvPr/>
          </p:nvSpPr>
          <p:spPr>
            <a:xfrm rot="5400000">
              <a:off x="8899830" y="657844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221949C-243C-EEE4-A8DA-667DF5E2422B}"/>
                    </a:ext>
                  </a:extLst>
                </p:cNvPr>
                <p:cNvSpPr txBox="1"/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221949C-243C-EEE4-A8DA-667DF5E242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A9D66BB-BB5C-7269-0634-986318E8F82F}"/>
                    </a:ext>
                  </a:extLst>
                </p:cNvPr>
                <p:cNvSpPr txBox="1"/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A9D66BB-BB5C-7269-0634-986318E8F8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7-point Star 14">
              <a:extLst>
                <a:ext uri="{FF2B5EF4-FFF2-40B4-BE49-F238E27FC236}">
                  <a16:creationId xmlns:a16="http://schemas.microsoft.com/office/drawing/2014/main" id="{02AFF279-35DF-5D51-CA17-7C892B4C935A}"/>
                </a:ext>
              </a:extLst>
            </p:cNvPr>
            <p:cNvSpPr/>
            <p:nvPr/>
          </p:nvSpPr>
          <p:spPr>
            <a:xfrm>
              <a:off x="9921527" y="1445741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D228B2-6995-9535-8E8D-704C693ABB9E}"/>
                </a:ext>
              </a:extLst>
            </p:cNvPr>
            <p:cNvCxnSpPr/>
            <p:nvPr/>
          </p:nvCxnSpPr>
          <p:spPr>
            <a:xfrm>
              <a:off x="9087541" y="1425115"/>
              <a:ext cx="983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F8F195-31F5-5FA9-38B0-CBE87E127B9D}"/>
                </a:ext>
              </a:extLst>
            </p:cNvPr>
            <p:cNvSpPr txBox="1"/>
            <p:nvPr/>
          </p:nvSpPr>
          <p:spPr>
            <a:xfrm rot="5400000">
              <a:off x="9351287" y="114537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5848AC-EE11-76FD-4843-E9668E384185}"/>
              </a:ext>
            </a:extLst>
          </p:cNvPr>
          <p:cNvCxnSpPr>
            <a:cxnSpLocks/>
          </p:cNvCxnSpPr>
          <p:nvPr/>
        </p:nvCxnSpPr>
        <p:spPr>
          <a:xfrm flipH="1">
            <a:off x="826699" y="3429002"/>
            <a:ext cx="117105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C4B52D7-9571-3180-A206-1ED2F8097F01}"/>
                  </a:ext>
                </a:extLst>
              </p:cNvPr>
              <p:cNvSpPr txBox="1"/>
              <p:nvPr/>
            </p:nvSpPr>
            <p:spPr>
              <a:xfrm>
                <a:off x="3870465" y="1417920"/>
                <a:ext cx="1581009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C4B52D7-9571-3180-A206-1ED2F8097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465" y="1417920"/>
                <a:ext cx="1581009" cy="571247"/>
              </a:xfrm>
              <a:prstGeom prst="rect">
                <a:avLst/>
              </a:prstGeom>
              <a:blipFill>
                <a:blip r:embed="rId5"/>
                <a:stretch>
                  <a:fillRect l="-3175" t="-2174" r="-7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4F65347-69C8-7113-6249-FC091DAC4880}"/>
                  </a:ext>
                </a:extLst>
              </p:cNvPr>
              <p:cNvSpPr txBox="1"/>
              <p:nvPr/>
            </p:nvSpPr>
            <p:spPr>
              <a:xfrm>
                <a:off x="2701575" y="2701877"/>
                <a:ext cx="45286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Assume plasma moves with constant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4F65347-69C8-7113-6249-FC091DAC4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75" y="2701877"/>
                <a:ext cx="4528676" cy="369332"/>
              </a:xfrm>
              <a:prstGeom prst="rect">
                <a:avLst/>
              </a:prstGeom>
              <a:blipFill>
                <a:blip r:embed="rId6"/>
                <a:stretch>
                  <a:fillRect l="-111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AE0756-B080-9A22-EE9A-949EE37170EB}"/>
                  </a:ext>
                </a:extLst>
              </p:cNvPr>
              <p:cNvSpPr txBox="1"/>
              <p:nvPr/>
            </p:nvSpPr>
            <p:spPr>
              <a:xfrm>
                <a:off x="3485462" y="3224240"/>
                <a:ext cx="2885875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AE0756-B080-9A22-EE9A-949EE3717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462" y="3224240"/>
                <a:ext cx="2885875" cy="390748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42271E4-880D-DE6A-F2CF-92B34876AC09}"/>
                  </a:ext>
                </a:extLst>
              </p:cNvPr>
              <p:cNvSpPr txBox="1"/>
              <p:nvPr/>
            </p:nvSpPr>
            <p:spPr>
              <a:xfrm>
                <a:off x="3485461" y="3599338"/>
                <a:ext cx="28858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𝑏𝑜𝑡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42271E4-880D-DE6A-F2CF-92B34876A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461" y="3599338"/>
                <a:ext cx="2885875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B6420A80-08D0-F7B9-842F-2B0C4C09BCD2}"/>
              </a:ext>
            </a:extLst>
          </p:cNvPr>
          <p:cNvSpPr txBox="1"/>
          <p:nvPr/>
        </p:nvSpPr>
        <p:spPr>
          <a:xfrm>
            <a:off x="2720581" y="857712"/>
            <a:ext cx="18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Calculation</a:t>
            </a:r>
          </a:p>
        </p:txBody>
      </p:sp>
    </p:spTree>
    <p:extLst>
      <p:ext uri="{BB962C8B-B14F-4D97-AF65-F5344CB8AC3E}">
        <p14:creationId xmlns:p14="http://schemas.microsoft.com/office/powerpoint/2010/main" val="1469628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D3F6D-E93F-1240-79E0-4B60B5EE4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BD3E-DB4A-545B-06C1-186D1900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Procedure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EAD37-D026-2186-1F44-FA6F99EE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7EBC-3BD7-FE4D-A022-8786805811E4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8E968-9E02-4D14-A199-7FCD6C946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4B600-A23F-3A5C-894C-EC02DD74F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18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925DA1-483F-4317-55A3-67B449AF13FE}"/>
              </a:ext>
            </a:extLst>
          </p:cNvPr>
          <p:cNvGrpSpPr/>
          <p:nvPr/>
        </p:nvGrpSpPr>
        <p:grpSpPr>
          <a:xfrm rot="16200000">
            <a:off x="-1061427" y="2452217"/>
            <a:ext cx="5048502" cy="1953569"/>
            <a:chOff x="6563290" y="678042"/>
            <a:chExt cx="5048502" cy="1953569"/>
          </a:xfrm>
        </p:grpSpPr>
        <p:pic>
          <p:nvPicPr>
            <p:cNvPr id="8" name="Content Placeholder 9" descr="Content Placeholder 9">
              <a:extLst>
                <a:ext uri="{FF2B5EF4-FFF2-40B4-BE49-F238E27FC236}">
                  <a16:creationId xmlns:a16="http://schemas.microsoft.com/office/drawing/2014/main" id="{5B4BE1DB-9B29-5A96-FDAD-B6BA39983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6563290" y="1130132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E7C375A-9FE6-DDC7-DDC0-2D7A80C14BA8}"/>
                </a:ext>
              </a:extLst>
            </p:cNvPr>
            <p:cNvCxnSpPr>
              <a:cxnSpLocks/>
            </p:cNvCxnSpPr>
            <p:nvPr/>
          </p:nvCxnSpPr>
          <p:spPr>
            <a:xfrm>
              <a:off x="10146383" y="2202969"/>
              <a:ext cx="1379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238C09D-2AE2-84AF-1755-6DC5CAE299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9852" y="2202969"/>
              <a:ext cx="3274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23A9B58-7901-E96C-CC4B-9B02F14D37FB}"/>
                </a:ext>
              </a:extLst>
            </p:cNvPr>
            <p:cNvCxnSpPr>
              <a:cxnSpLocks/>
            </p:cNvCxnSpPr>
            <p:nvPr/>
          </p:nvCxnSpPr>
          <p:spPr>
            <a:xfrm>
              <a:off x="6689318" y="1027174"/>
              <a:ext cx="479644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354CF7-9EF4-CB30-D120-549A5A3CD207}"/>
                </a:ext>
              </a:extLst>
            </p:cNvPr>
            <p:cNvSpPr txBox="1"/>
            <p:nvPr/>
          </p:nvSpPr>
          <p:spPr>
            <a:xfrm rot="5400000">
              <a:off x="8899830" y="657844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3E84D89-F815-F1FA-047F-F4FC40C59E21}"/>
                    </a:ext>
                  </a:extLst>
                </p:cNvPr>
                <p:cNvSpPr txBox="1"/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3E84D89-F815-F1FA-047F-F4FC40C59E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B350F8C-0391-6148-D564-EC176C90A7A1}"/>
                    </a:ext>
                  </a:extLst>
                </p:cNvPr>
                <p:cNvSpPr txBox="1"/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B350F8C-0391-6148-D564-EC176C90A7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7-point Star 14">
              <a:extLst>
                <a:ext uri="{FF2B5EF4-FFF2-40B4-BE49-F238E27FC236}">
                  <a16:creationId xmlns:a16="http://schemas.microsoft.com/office/drawing/2014/main" id="{3D0D6886-D1A4-DFF5-681C-ACB09D381BDE}"/>
                </a:ext>
              </a:extLst>
            </p:cNvPr>
            <p:cNvSpPr/>
            <p:nvPr/>
          </p:nvSpPr>
          <p:spPr>
            <a:xfrm>
              <a:off x="9921527" y="1445741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6A48D6D-6D28-93CF-A658-69B95864095C}"/>
                </a:ext>
              </a:extLst>
            </p:cNvPr>
            <p:cNvCxnSpPr/>
            <p:nvPr/>
          </p:nvCxnSpPr>
          <p:spPr>
            <a:xfrm>
              <a:off x="9087541" y="1425115"/>
              <a:ext cx="983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574C09-84DA-536F-56F7-823771631064}"/>
                </a:ext>
              </a:extLst>
            </p:cNvPr>
            <p:cNvSpPr txBox="1"/>
            <p:nvPr/>
          </p:nvSpPr>
          <p:spPr>
            <a:xfrm rot="5400000">
              <a:off x="9351287" y="114537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264111-ABDD-C54A-E7D7-FEE7BA81F964}"/>
              </a:ext>
            </a:extLst>
          </p:cNvPr>
          <p:cNvCxnSpPr>
            <a:cxnSpLocks/>
          </p:cNvCxnSpPr>
          <p:nvPr/>
        </p:nvCxnSpPr>
        <p:spPr>
          <a:xfrm flipH="1">
            <a:off x="826699" y="3429002"/>
            <a:ext cx="117105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D587828-6DC8-D9D9-19EC-04D9404CBAFC}"/>
                  </a:ext>
                </a:extLst>
              </p:cNvPr>
              <p:cNvSpPr txBox="1"/>
              <p:nvPr/>
            </p:nvSpPr>
            <p:spPr>
              <a:xfrm>
                <a:off x="3870465" y="1417920"/>
                <a:ext cx="1581009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D587828-6DC8-D9D9-19EC-04D9404CB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465" y="1417920"/>
                <a:ext cx="1581009" cy="571247"/>
              </a:xfrm>
              <a:prstGeom prst="rect">
                <a:avLst/>
              </a:prstGeom>
              <a:blipFill>
                <a:blip r:embed="rId5"/>
                <a:stretch>
                  <a:fillRect l="-3175" t="-2174" r="-7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DDC12CA-D34D-F41F-92CC-9B7695B7D56C}"/>
                  </a:ext>
                </a:extLst>
              </p:cNvPr>
              <p:cNvSpPr txBox="1"/>
              <p:nvPr/>
            </p:nvSpPr>
            <p:spPr>
              <a:xfrm>
                <a:off x="2701575" y="2701877"/>
                <a:ext cx="45286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Assume plasma moves with constant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DDC12CA-D34D-F41F-92CC-9B7695B7D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75" y="2701877"/>
                <a:ext cx="4528676" cy="369332"/>
              </a:xfrm>
              <a:prstGeom prst="rect">
                <a:avLst/>
              </a:prstGeom>
              <a:blipFill>
                <a:blip r:embed="rId6"/>
                <a:stretch>
                  <a:fillRect l="-111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A6B0D54-BD9B-7BC8-E084-2C59D4A0AC8F}"/>
                  </a:ext>
                </a:extLst>
              </p:cNvPr>
              <p:cNvSpPr txBox="1"/>
              <p:nvPr/>
            </p:nvSpPr>
            <p:spPr>
              <a:xfrm>
                <a:off x="3485462" y="3224240"/>
                <a:ext cx="2885875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A6B0D54-BD9B-7BC8-E084-2C59D4A0A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462" y="3224240"/>
                <a:ext cx="2885875" cy="390748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54203E-9C6F-C8DB-9FD6-53E56886DDAB}"/>
                  </a:ext>
                </a:extLst>
              </p:cNvPr>
              <p:cNvSpPr txBox="1"/>
              <p:nvPr/>
            </p:nvSpPr>
            <p:spPr>
              <a:xfrm>
                <a:off x="3485461" y="3599338"/>
                <a:ext cx="28858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𝑏𝑜𝑡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54203E-9C6F-C8DB-9FD6-53E56886D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461" y="3599338"/>
                <a:ext cx="2885875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DA20AD1C-31E8-70A4-2681-A0E3189F8788}"/>
              </a:ext>
            </a:extLst>
          </p:cNvPr>
          <p:cNvSpPr txBox="1"/>
          <p:nvPr/>
        </p:nvSpPr>
        <p:spPr>
          <a:xfrm>
            <a:off x="2720581" y="857712"/>
            <a:ext cx="18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Calculation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16725E-3038-9D75-6862-42809F71826A}"/>
              </a:ext>
            </a:extLst>
          </p:cNvPr>
          <p:cNvSpPr txBox="1"/>
          <p:nvPr/>
        </p:nvSpPr>
        <p:spPr>
          <a:xfrm>
            <a:off x="7441645" y="657658"/>
            <a:ext cx="424837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Anode</a:t>
            </a:r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E010F2-2024-F24F-68E2-97B10743775E}"/>
              </a:ext>
            </a:extLst>
          </p:cNvPr>
          <p:cNvSpPr txBox="1"/>
          <p:nvPr/>
        </p:nvSpPr>
        <p:spPr>
          <a:xfrm>
            <a:off x="7329554" y="2547784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126A888-DDBD-2AA3-B583-F26E2735E468}"/>
              </a:ext>
            </a:extLst>
          </p:cNvPr>
          <p:cNvSpPr txBox="1"/>
          <p:nvPr/>
        </p:nvSpPr>
        <p:spPr>
          <a:xfrm>
            <a:off x="7365415" y="4471983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2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A66D97F-C8D5-D6AE-36B4-D5E3AE982B46}"/>
              </a:ext>
            </a:extLst>
          </p:cNvPr>
          <p:cNvGrpSpPr/>
          <p:nvPr/>
        </p:nvGrpSpPr>
        <p:grpSpPr>
          <a:xfrm>
            <a:off x="7595290" y="2827343"/>
            <a:ext cx="4110670" cy="1428900"/>
            <a:chOff x="2747848" y="3114021"/>
            <a:chExt cx="2724126" cy="142890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61C43D2-DCE9-E142-0682-D967194ED9E8}"/>
                </a:ext>
              </a:extLst>
            </p:cNvPr>
            <p:cNvGrpSpPr/>
            <p:nvPr/>
          </p:nvGrpSpPr>
          <p:grpSpPr>
            <a:xfrm>
              <a:off x="2758337" y="3232564"/>
              <a:ext cx="2713637" cy="1310357"/>
              <a:chOff x="1376734" y="4835687"/>
              <a:chExt cx="3565276" cy="1036464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5353910E-6B92-FECF-DCD2-6CA623A8A35F}"/>
                  </a:ext>
                </a:extLst>
              </p:cNvPr>
              <p:cNvSpPr/>
              <p:nvPr/>
            </p:nvSpPr>
            <p:spPr>
              <a:xfrm rot="10800000" flipV="1">
                <a:off x="2848315" y="5364749"/>
                <a:ext cx="427315" cy="507402"/>
              </a:xfrm>
              <a:prstGeom prst="arc">
                <a:avLst>
                  <a:gd name="adj1" fmla="val 16200000"/>
                  <a:gd name="adj2" fmla="val 155225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3CCD6C10-E8CC-18EC-8EBE-E7294709EC2C}"/>
                  </a:ext>
                </a:extLst>
              </p:cNvPr>
              <p:cNvGrpSpPr/>
              <p:nvPr/>
            </p:nvGrpSpPr>
            <p:grpSpPr>
              <a:xfrm>
                <a:off x="1376734" y="4835687"/>
                <a:ext cx="3565276" cy="811727"/>
                <a:chOff x="1376734" y="4835687"/>
                <a:chExt cx="3565276" cy="811727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FF6F3DE-4BB0-0CB6-36EA-CC1AC3F3C80E}"/>
                    </a:ext>
                  </a:extLst>
                </p:cNvPr>
                <p:cNvCxnSpPr>
                  <a:cxnSpLocks/>
                  <a:stCxn id="74" idx="0"/>
                </p:cNvCxnSpPr>
                <p:nvPr/>
              </p:nvCxnSpPr>
              <p:spPr>
                <a:xfrm>
                  <a:off x="3061973" y="5364749"/>
                  <a:ext cx="1880037" cy="123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1319B146-4B5E-4314-2ABA-8E5037529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6734" y="5365979"/>
                  <a:ext cx="1409525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13CBE681-690F-47F8-7546-44ECAB34C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86259" y="4835687"/>
                  <a:ext cx="48038" cy="530293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72FD77E4-0786-39F1-C6E3-BDE37EF0C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2532" y="4835687"/>
                  <a:ext cx="15784" cy="81172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049E07C-9A22-CE6F-89E8-E1F0AA1075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684" y="4320814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8835881-BB6E-F6A1-357A-21D082E03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7848" y="3114021"/>
              <a:ext cx="1836" cy="1206793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2EEC68E-D4F5-E4C0-BBC4-196927AD4D4E}"/>
              </a:ext>
            </a:extLst>
          </p:cNvPr>
          <p:cNvGrpSpPr/>
          <p:nvPr/>
        </p:nvGrpSpPr>
        <p:grpSpPr>
          <a:xfrm>
            <a:off x="7594832" y="449093"/>
            <a:ext cx="4111128" cy="2342851"/>
            <a:chOff x="2717997" y="834310"/>
            <a:chExt cx="2719939" cy="2342851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8996F3B-656E-FBF9-949D-07CD5175E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8596" y="1343793"/>
              <a:ext cx="0" cy="126537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2B1A2C-FA8A-0DD4-07D0-276D3A1B01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7997" y="2609170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9AB2F1F-56C9-BD25-60BD-DBEF3CC328B5}"/>
                </a:ext>
              </a:extLst>
            </p:cNvPr>
            <p:cNvGrpSpPr/>
            <p:nvPr/>
          </p:nvGrpSpPr>
          <p:grpSpPr>
            <a:xfrm>
              <a:off x="2717997" y="834310"/>
              <a:ext cx="2719939" cy="2342851"/>
              <a:chOff x="1390522" y="2682533"/>
              <a:chExt cx="3573556" cy="1853145"/>
            </a:xfrm>
          </p:grpSpPr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7F518E6E-ECC8-B30A-C4FF-D5F75326CC60}"/>
                  </a:ext>
                </a:extLst>
              </p:cNvPr>
              <p:cNvSpPr/>
              <p:nvPr/>
            </p:nvSpPr>
            <p:spPr>
              <a:xfrm rot="10800000">
                <a:off x="2881461" y="2684596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68A7C9E-9C8D-5C92-D79E-A13354BB95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8045" y="3437373"/>
                <a:ext cx="92745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0A87B32F-0D25-8CE2-42ED-7D429BED0041}"/>
                  </a:ext>
                </a:extLst>
              </p:cNvPr>
              <p:cNvGrpSpPr/>
              <p:nvPr/>
            </p:nvGrpSpPr>
            <p:grpSpPr>
              <a:xfrm>
                <a:off x="1390522" y="3437374"/>
                <a:ext cx="1074215" cy="1098304"/>
                <a:chOff x="4631335" y="3001380"/>
                <a:chExt cx="3904081" cy="1900739"/>
              </a:xfrm>
            </p:grpSpPr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C91F6CA5-B344-48C9-4F9B-022024D886A3}"/>
                    </a:ext>
                  </a:extLst>
                </p:cNvPr>
                <p:cNvCxnSpPr>
                  <a:cxnSpLocks/>
                  <a:endCxn id="100" idx="0"/>
                </p:cNvCxnSpPr>
                <p:nvPr/>
              </p:nvCxnSpPr>
              <p:spPr>
                <a:xfrm>
                  <a:off x="4631335" y="3008607"/>
                  <a:ext cx="2084079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9A19CAA1-37F1-B57C-AC1B-36BA8AE805B1}"/>
                    </a:ext>
                  </a:extLst>
                </p:cNvPr>
                <p:cNvGrpSpPr/>
                <p:nvPr/>
              </p:nvGrpSpPr>
              <p:grpSpPr>
                <a:xfrm>
                  <a:off x="6594179" y="3001380"/>
                  <a:ext cx="1941237" cy="1900739"/>
                  <a:chOff x="6594179" y="3001380"/>
                  <a:chExt cx="1941237" cy="1900739"/>
                </a:xfrm>
              </p:grpSpPr>
              <p:sp>
                <p:nvSpPr>
                  <p:cNvPr id="100" name="Arc 99">
                    <a:extLst>
                      <a:ext uri="{FF2B5EF4-FFF2-40B4-BE49-F238E27FC236}">
                        <a16:creationId xmlns:a16="http://schemas.microsoft.com/office/drawing/2014/main" id="{2C2FA1FE-C050-09EC-2298-7E4FE3088784}"/>
                      </a:ext>
                    </a:extLst>
                  </p:cNvPr>
                  <p:cNvSpPr/>
                  <p:nvPr/>
                </p:nvSpPr>
                <p:spPr>
                  <a:xfrm>
                    <a:off x="6594179" y="3008607"/>
                    <a:ext cx="242473" cy="1893512"/>
                  </a:xfrm>
                  <a:prstGeom prst="arc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Arc 100">
                    <a:extLst>
                      <a:ext uri="{FF2B5EF4-FFF2-40B4-BE49-F238E27FC236}">
                        <a16:creationId xmlns:a16="http://schemas.microsoft.com/office/drawing/2014/main" id="{4F115168-AB8A-21F7-61F5-F772BF1262A3}"/>
                      </a:ext>
                    </a:extLst>
                  </p:cNvPr>
                  <p:cNvSpPr/>
                  <p:nvPr/>
                </p:nvSpPr>
                <p:spPr>
                  <a:xfrm flipH="1">
                    <a:off x="7011240" y="3001380"/>
                    <a:ext cx="1524176" cy="1763246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Freeform 101">
                    <a:extLst>
                      <a:ext uri="{FF2B5EF4-FFF2-40B4-BE49-F238E27FC236}">
                        <a16:creationId xmlns:a16="http://schemas.microsoft.com/office/drawing/2014/main" id="{59E6A778-194F-D345-3F02-03416B85FAD6}"/>
                      </a:ext>
                    </a:extLst>
                  </p:cNvPr>
                  <p:cNvSpPr/>
                  <p:nvPr/>
                </p:nvSpPr>
                <p:spPr>
                  <a:xfrm>
                    <a:off x="6834301" y="3854730"/>
                    <a:ext cx="179294" cy="199173"/>
                  </a:xfrm>
                  <a:custGeom>
                    <a:avLst/>
                    <a:gdLst>
                      <a:gd name="connsiteX0" fmla="*/ 0 w 179294"/>
                      <a:gd name="connsiteY0" fmla="*/ 125506 h 272240"/>
                      <a:gd name="connsiteX1" fmla="*/ 107576 w 179294"/>
                      <a:gd name="connsiteY1" fmla="*/ 268941 h 272240"/>
                      <a:gd name="connsiteX2" fmla="*/ 179294 w 179294"/>
                      <a:gd name="connsiteY2" fmla="*/ 0 h 272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9294" h="272240">
                        <a:moveTo>
                          <a:pt x="0" y="125506"/>
                        </a:moveTo>
                        <a:cubicBezTo>
                          <a:pt x="38847" y="207682"/>
                          <a:pt x="77694" y="289859"/>
                          <a:pt x="107576" y="268941"/>
                        </a:cubicBezTo>
                        <a:cubicBezTo>
                          <a:pt x="137458" y="248023"/>
                          <a:pt x="161365" y="34365"/>
                          <a:pt x="179294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9C39501-2ABC-3B01-9B8F-43BEC61A78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5047" y="3437373"/>
                <a:ext cx="531212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50792CF-4276-195A-7ACA-22E58BF3E19A}"/>
                  </a:ext>
                </a:extLst>
              </p:cNvPr>
              <p:cNvCxnSpPr/>
              <p:nvPr/>
            </p:nvCxnSpPr>
            <p:spPr>
              <a:xfrm>
                <a:off x="2786259" y="3437374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CBDF64F-7D9B-FCD0-DE8C-DEA747FC3A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2329" y="3063717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6636AB6B-2FF1-DCD5-D385-5786E1271D47}"/>
                  </a:ext>
                </a:extLst>
              </p:cNvPr>
              <p:cNvSpPr/>
              <p:nvPr/>
            </p:nvSpPr>
            <p:spPr>
              <a:xfrm rot="10800000">
                <a:off x="4107025" y="2682533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13C3E79-94A4-4301-0223-5B7D0E90CF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3609" y="3435310"/>
                <a:ext cx="650469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90CBB95-F5A0-9AD5-F88C-001E47396364}"/>
                  </a:ext>
                </a:extLst>
              </p:cNvPr>
              <p:cNvCxnSpPr/>
              <p:nvPr/>
            </p:nvCxnSpPr>
            <p:spPr>
              <a:xfrm>
                <a:off x="4011823" y="3435311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F8ECA99-34BB-543B-DBFF-9BE6EDF270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7893" y="3061653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533D236-4171-B3B0-36A8-087504ECEB36}"/>
              </a:ext>
            </a:extLst>
          </p:cNvPr>
          <p:cNvGrpSpPr/>
          <p:nvPr/>
        </p:nvGrpSpPr>
        <p:grpSpPr>
          <a:xfrm>
            <a:off x="7571682" y="4832388"/>
            <a:ext cx="4134278" cy="1366851"/>
            <a:chOff x="2724240" y="5119066"/>
            <a:chExt cx="2722290" cy="1366851"/>
          </a:xfrm>
        </p:grpSpPr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BEBA5AED-5542-042C-03C5-6D3CC0D99B31}"/>
                </a:ext>
              </a:extLst>
            </p:cNvPr>
            <p:cNvSpPr/>
            <p:nvPr/>
          </p:nvSpPr>
          <p:spPr>
            <a:xfrm rot="10800000" flipV="1">
              <a:off x="4793006" y="5844430"/>
              <a:ext cx="325242" cy="641487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54C45DE-DFAF-123E-E7BD-95DE33D00B14}"/>
                </a:ext>
              </a:extLst>
            </p:cNvPr>
            <p:cNvGrpSpPr/>
            <p:nvPr/>
          </p:nvGrpSpPr>
          <p:grpSpPr>
            <a:xfrm>
              <a:off x="2724240" y="5119066"/>
              <a:ext cx="2722290" cy="1201370"/>
              <a:chOff x="2724240" y="5119066"/>
              <a:chExt cx="2722290" cy="1201370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FEB57349-B112-3C73-D79C-A96028D61E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8596" y="6320436"/>
                <a:ext cx="2713637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A142D9FA-5E6A-6A60-BEA5-2A87A9498F09}"/>
                  </a:ext>
                </a:extLst>
              </p:cNvPr>
              <p:cNvCxnSpPr>
                <a:cxnSpLocks/>
                <a:stCxn id="104" idx="0"/>
              </p:cNvCxnSpPr>
              <p:nvPr/>
            </p:nvCxnSpPr>
            <p:spPr>
              <a:xfrm>
                <a:off x="4955627" y="5844430"/>
                <a:ext cx="49090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B64091C4-8FA2-8403-C900-718629BC3E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596" y="5845986"/>
                <a:ext cx="2017177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4C042615-6F78-8703-AD7C-D92BDB5A87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45773" y="5175560"/>
                <a:ext cx="36563" cy="6704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BBC70A0-5CBA-F4F5-56D6-45A75B1177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0993" y="5175560"/>
                <a:ext cx="12014" cy="102623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850830D-8ECC-92CB-A5A4-098323BBA6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4240" y="5119066"/>
                <a:ext cx="0" cy="120137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0CD20693-53AF-2BD3-072F-89315F9E28A1}"/>
              </a:ext>
            </a:extLst>
          </p:cNvPr>
          <p:cNvSpPr txBox="1"/>
          <p:nvPr/>
        </p:nvSpPr>
        <p:spPr>
          <a:xfrm>
            <a:off x="8134724" y="2296091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t0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3595D09-029E-F833-D63A-17B9496ECD2A}"/>
              </a:ext>
            </a:extLst>
          </p:cNvPr>
          <p:cNvSpPr txBox="1"/>
          <p:nvPr/>
        </p:nvSpPr>
        <p:spPr>
          <a:xfrm>
            <a:off x="9167958" y="4053220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tbot</a:t>
            </a:r>
            <a:endParaRPr lang="en-US" sz="11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6952B7C-0755-AA8D-704D-D199C3916AF1}"/>
              </a:ext>
            </a:extLst>
          </p:cNvPr>
          <p:cNvSpPr txBox="1"/>
          <p:nvPr/>
        </p:nvSpPr>
        <p:spPr>
          <a:xfrm>
            <a:off x="10568336" y="6094926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ttop</a:t>
            </a:r>
            <a:endParaRPr lang="en-US" sz="11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5C8919A-BEB8-66C0-BEC5-D2E4AF2C8727}"/>
              </a:ext>
            </a:extLst>
          </p:cNvPr>
          <p:cNvSpPr txBox="1"/>
          <p:nvPr/>
        </p:nvSpPr>
        <p:spPr>
          <a:xfrm>
            <a:off x="11276606" y="6064435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87263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057FD-317F-C780-9F51-1A6B605E7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0A9C-5B2D-923D-E767-C951F898F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Procedure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5FDB9-60C7-30AB-9126-EF636F5CB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6DDE1-C620-BD4F-9BE6-0F8EA535C803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6D525-BDB7-C6F1-CC2C-37CEFAC7F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F0191-3CF0-670C-8030-023E732E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4AB27C-A7F8-BEC0-F677-702AC3271086}"/>
                  </a:ext>
                </a:extLst>
              </p:cNvPr>
              <p:cNvSpPr txBox="1"/>
              <p:nvPr/>
            </p:nvSpPr>
            <p:spPr>
              <a:xfrm>
                <a:off x="3989395" y="5248020"/>
                <a:ext cx="2459455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4AB27C-A7F8-BEC0-F677-702AC3271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395" y="5248020"/>
                <a:ext cx="2459455" cy="595804"/>
              </a:xfrm>
              <a:prstGeom prst="rect">
                <a:avLst/>
              </a:prstGeom>
              <a:blipFill>
                <a:blip r:embed="rId2"/>
                <a:stretch>
                  <a:fillRect l="-1538" t="-2083" r="-513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EC48EA5-2144-6AAA-AC79-16412D75A932}"/>
              </a:ext>
            </a:extLst>
          </p:cNvPr>
          <p:cNvGrpSpPr/>
          <p:nvPr/>
        </p:nvGrpSpPr>
        <p:grpSpPr>
          <a:xfrm rot="16200000">
            <a:off x="-1061427" y="2452217"/>
            <a:ext cx="5048502" cy="1953569"/>
            <a:chOff x="6563290" y="678042"/>
            <a:chExt cx="5048502" cy="1953569"/>
          </a:xfrm>
        </p:grpSpPr>
        <p:pic>
          <p:nvPicPr>
            <p:cNvPr id="8" name="Content Placeholder 9" descr="Content Placeholder 9">
              <a:extLst>
                <a:ext uri="{FF2B5EF4-FFF2-40B4-BE49-F238E27FC236}">
                  <a16:creationId xmlns:a16="http://schemas.microsoft.com/office/drawing/2014/main" id="{AD9D9787-0662-8315-33F7-68130E4ED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773" t="40305"/>
            <a:stretch>
              <a:fillRect/>
            </a:stretch>
          </p:blipFill>
          <p:spPr>
            <a:xfrm>
              <a:off x="6563290" y="1130132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D77C945-458E-4D06-1EF7-8376274CE069}"/>
                </a:ext>
              </a:extLst>
            </p:cNvPr>
            <p:cNvCxnSpPr>
              <a:cxnSpLocks/>
            </p:cNvCxnSpPr>
            <p:nvPr/>
          </p:nvCxnSpPr>
          <p:spPr>
            <a:xfrm>
              <a:off x="10146383" y="2202969"/>
              <a:ext cx="1379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885375-5E04-29AE-CE42-F582B533F8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9852" y="2202969"/>
              <a:ext cx="3274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3C1BC5F-1CCA-1148-3D2F-FE82635CC310}"/>
                </a:ext>
              </a:extLst>
            </p:cNvPr>
            <p:cNvCxnSpPr>
              <a:cxnSpLocks/>
            </p:cNvCxnSpPr>
            <p:nvPr/>
          </p:nvCxnSpPr>
          <p:spPr>
            <a:xfrm>
              <a:off x="6689318" y="1027174"/>
              <a:ext cx="479644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72924E-0581-0E4F-033A-6674E6F0DB92}"/>
                </a:ext>
              </a:extLst>
            </p:cNvPr>
            <p:cNvSpPr txBox="1"/>
            <p:nvPr/>
          </p:nvSpPr>
          <p:spPr>
            <a:xfrm rot="5400000">
              <a:off x="8899830" y="657844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ECFF3F3-BA51-DDA9-1E1D-0F46F0A91430}"/>
                    </a:ext>
                  </a:extLst>
                </p:cNvPr>
                <p:cNvSpPr txBox="1"/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ECFF3F3-BA51-DDA9-1E1D-0F46F0A91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F12862D-5F7F-E909-6DBE-3784A520B484}"/>
                    </a:ext>
                  </a:extLst>
                </p:cNvPr>
                <p:cNvSpPr txBox="1"/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F12862D-5F7F-E909-6DBE-3784A520B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7-point Star 14">
              <a:extLst>
                <a:ext uri="{FF2B5EF4-FFF2-40B4-BE49-F238E27FC236}">
                  <a16:creationId xmlns:a16="http://schemas.microsoft.com/office/drawing/2014/main" id="{CB2C7633-39D4-163A-133C-5CC93908FE45}"/>
                </a:ext>
              </a:extLst>
            </p:cNvPr>
            <p:cNvSpPr/>
            <p:nvPr/>
          </p:nvSpPr>
          <p:spPr>
            <a:xfrm>
              <a:off x="9921527" y="1445741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D663C48-5FE2-5F1A-01F4-8184AD0D93EB}"/>
                </a:ext>
              </a:extLst>
            </p:cNvPr>
            <p:cNvCxnSpPr/>
            <p:nvPr/>
          </p:nvCxnSpPr>
          <p:spPr>
            <a:xfrm>
              <a:off x="9087541" y="1425115"/>
              <a:ext cx="983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8CB6D8-8AC7-9062-9BE1-324A5BD24F0A}"/>
                </a:ext>
              </a:extLst>
            </p:cNvPr>
            <p:cNvSpPr txBox="1"/>
            <p:nvPr/>
          </p:nvSpPr>
          <p:spPr>
            <a:xfrm rot="5400000">
              <a:off x="9351287" y="114537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CD9300-6B9A-C6B6-6E8A-7763A3DF8F9E}"/>
              </a:ext>
            </a:extLst>
          </p:cNvPr>
          <p:cNvCxnSpPr>
            <a:cxnSpLocks/>
          </p:cNvCxnSpPr>
          <p:nvPr/>
        </p:nvCxnSpPr>
        <p:spPr>
          <a:xfrm flipH="1">
            <a:off x="826699" y="3429002"/>
            <a:ext cx="117105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BA08222-FBB5-193C-12E2-E64042668FC8}"/>
                  </a:ext>
                </a:extLst>
              </p:cNvPr>
              <p:cNvSpPr txBox="1"/>
              <p:nvPr/>
            </p:nvSpPr>
            <p:spPr>
              <a:xfrm>
                <a:off x="3870465" y="1417920"/>
                <a:ext cx="1581009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BA08222-FBB5-193C-12E2-E64042668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465" y="1417920"/>
                <a:ext cx="1581009" cy="571247"/>
              </a:xfrm>
              <a:prstGeom prst="rect">
                <a:avLst/>
              </a:prstGeom>
              <a:blipFill>
                <a:blip r:embed="rId6"/>
                <a:stretch>
                  <a:fillRect l="-3175" t="-2174" r="-7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CA47781-C140-C8C5-C2B0-F42BC99E04D1}"/>
                  </a:ext>
                </a:extLst>
              </p:cNvPr>
              <p:cNvSpPr txBox="1"/>
              <p:nvPr/>
            </p:nvSpPr>
            <p:spPr>
              <a:xfrm>
                <a:off x="2701575" y="2701877"/>
                <a:ext cx="45286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Assume plasma moves with constant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CA47781-C140-C8C5-C2B0-F42BC99E0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75" y="2701877"/>
                <a:ext cx="4528676" cy="369332"/>
              </a:xfrm>
              <a:prstGeom prst="rect">
                <a:avLst/>
              </a:prstGeom>
              <a:blipFill>
                <a:blip r:embed="rId7"/>
                <a:stretch>
                  <a:fillRect l="-111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AFDB5FB-8138-DF68-4566-F1B0A7BC33F4}"/>
                  </a:ext>
                </a:extLst>
              </p:cNvPr>
              <p:cNvSpPr txBox="1"/>
              <p:nvPr/>
            </p:nvSpPr>
            <p:spPr>
              <a:xfrm>
                <a:off x="3485462" y="3224240"/>
                <a:ext cx="2885875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AFDB5FB-8138-DF68-4566-F1B0A7BC3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462" y="3224240"/>
                <a:ext cx="2885875" cy="390748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7A69BA1-55A9-DBBB-615B-879F8DE22D5D}"/>
                  </a:ext>
                </a:extLst>
              </p:cNvPr>
              <p:cNvSpPr txBox="1"/>
              <p:nvPr/>
            </p:nvSpPr>
            <p:spPr>
              <a:xfrm>
                <a:off x="3485461" y="3599338"/>
                <a:ext cx="28858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𝑏𝑜𝑡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7A69BA1-55A9-DBBB-615B-879F8DE22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461" y="3599338"/>
                <a:ext cx="2885875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179EE031-0FB6-B8BF-A177-F006EC454976}"/>
              </a:ext>
            </a:extLst>
          </p:cNvPr>
          <p:cNvSpPr txBox="1"/>
          <p:nvPr/>
        </p:nvSpPr>
        <p:spPr>
          <a:xfrm>
            <a:off x="2720581" y="857712"/>
            <a:ext cx="18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Calculation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5F2380E-9290-0347-B1E1-0125F64D4B2F}"/>
              </a:ext>
            </a:extLst>
          </p:cNvPr>
          <p:cNvSpPr txBox="1"/>
          <p:nvPr/>
        </p:nvSpPr>
        <p:spPr>
          <a:xfrm>
            <a:off x="2701575" y="4681547"/>
            <a:ext cx="233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height formula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C79EF-C22B-4CBD-413B-125A63EFAEDA}"/>
              </a:ext>
            </a:extLst>
          </p:cNvPr>
          <p:cNvSpPr txBox="1"/>
          <p:nvPr/>
        </p:nvSpPr>
        <p:spPr>
          <a:xfrm>
            <a:off x="7441645" y="657658"/>
            <a:ext cx="424837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Anode</a:t>
            </a:r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0EC1F54-0F66-F0F6-F21A-451FC1355C11}"/>
              </a:ext>
            </a:extLst>
          </p:cNvPr>
          <p:cNvSpPr txBox="1"/>
          <p:nvPr/>
        </p:nvSpPr>
        <p:spPr>
          <a:xfrm>
            <a:off x="7329554" y="2547784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CB7AF13-3D9A-9594-FDA3-64B854F4E5B1}"/>
              </a:ext>
            </a:extLst>
          </p:cNvPr>
          <p:cNvSpPr txBox="1"/>
          <p:nvPr/>
        </p:nvSpPr>
        <p:spPr>
          <a:xfrm>
            <a:off x="7365415" y="4471983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2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6B480E7-8271-2924-EF79-1F233D682575}"/>
              </a:ext>
            </a:extLst>
          </p:cNvPr>
          <p:cNvGrpSpPr/>
          <p:nvPr/>
        </p:nvGrpSpPr>
        <p:grpSpPr>
          <a:xfrm>
            <a:off x="7595290" y="2827343"/>
            <a:ext cx="4110670" cy="1428900"/>
            <a:chOff x="2747848" y="3114021"/>
            <a:chExt cx="2724126" cy="142890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F6C3D66-7306-481A-3EC8-D28CC12EA7A4}"/>
                </a:ext>
              </a:extLst>
            </p:cNvPr>
            <p:cNvGrpSpPr/>
            <p:nvPr/>
          </p:nvGrpSpPr>
          <p:grpSpPr>
            <a:xfrm>
              <a:off x="2758337" y="3232564"/>
              <a:ext cx="2713637" cy="1310357"/>
              <a:chOff x="1376734" y="4835687"/>
              <a:chExt cx="3565276" cy="1036464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B17A3517-8C55-7D73-5EFE-80B0C9E85512}"/>
                  </a:ext>
                </a:extLst>
              </p:cNvPr>
              <p:cNvSpPr/>
              <p:nvPr/>
            </p:nvSpPr>
            <p:spPr>
              <a:xfrm rot="10800000" flipV="1">
                <a:off x="2848315" y="5364749"/>
                <a:ext cx="427315" cy="507402"/>
              </a:xfrm>
              <a:prstGeom prst="arc">
                <a:avLst>
                  <a:gd name="adj1" fmla="val 16200000"/>
                  <a:gd name="adj2" fmla="val 155225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701F9D80-6331-8860-4FC6-3AD1E9ED0BDB}"/>
                  </a:ext>
                </a:extLst>
              </p:cNvPr>
              <p:cNvGrpSpPr/>
              <p:nvPr/>
            </p:nvGrpSpPr>
            <p:grpSpPr>
              <a:xfrm>
                <a:off x="1376734" y="4835687"/>
                <a:ext cx="3565276" cy="811727"/>
                <a:chOff x="1376734" y="4835687"/>
                <a:chExt cx="3565276" cy="811727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727201FA-F089-502D-5A51-2EDB9EE1654E}"/>
                    </a:ext>
                  </a:extLst>
                </p:cNvPr>
                <p:cNvCxnSpPr>
                  <a:cxnSpLocks/>
                  <a:stCxn id="74" idx="0"/>
                </p:cNvCxnSpPr>
                <p:nvPr/>
              </p:nvCxnSpPr>
              <p:spPr>
                <a:xfrm>
                  <a:off x="3061973" y="5364749"/>
                  <a:ext cx="1880037" cy="123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48E65FAD-14A4-EC2C-92D2-24F01BD4C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6734" y="5365979"/>
                  <a:ext cx="1409525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C522281A-30E2-5BCB-AF8F-72A339BF00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86259" y="4835687"/>
                  <a:ext cx="48038" cy="530293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1A2BDC7B-B6DC-28B5-C014-4D060918A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2532" y="4835687"/>
                  <a:ext cx="15784" cy="81172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3FB1299-C5F9-E9E2-293D-1C865990B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684" y="4320814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73A3D52-5492-542A-EDC5-7ED76ACDAB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7848" y="3114021"/>
              <a:ext cx="1836" cy="1206793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8008CEC-86DE-D458-971D-87E671BECB5C}"/>
              </a:ext>
            </a:extLst>
          </p:cNvPr>
          <p:cNvGrpSpPr/>
          <p:nvPr/>
        </p:nvGrpSpPr>
        <p:grpSpPr>
          <a:xfrm>
            <a:off x="7594832" y="449093"/>
            <a:ext cx="4111128" cy="2342851"/>
            <a:chOff x="2717997" y="834310"/>
            <a:chExt cx="2719939" cy="2342851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2A165C1-B97B-2D7C-18C2-29F50579DF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8596" y="1343793"/>
              <a:ext cx="0" cy="126537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8F7C312-C1B0-5699-8992-4479EF6C4E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7997" y="2609170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E658B59-D821-490C-895F-C94E9A5B02B8}"/>
                </a:ext>
              </a:extLst>
            </p:cNvPr>
            <p:cNvGrpSpPr/>
            <p:nvPr/>
          </p:nvGrpSpPr>
          <p:grpSpPr>
            <a:xfrm>
              <a:off x="2717997" y="834310"/>
              <a:ext cx="2719939" cy="2342851"/>
              <a:chOff x="1390522" y="2682533"/>
              <a:chExt cx="3573556" cy="1853145"/>
            </a:xfrm>
          </p:grpSpPr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D98B0ABD-7A9C-B683-D692-C3DAC4963BDD}"/>
                  </a:ext>
                </a:extLst>
              </p:cNvPr>
              <p:cNvSpPr/>
              <p:nvPr/>
            </p:nvSpPr>
            <p:spPr>
              <a:xfrm rot="10800000">
                <a:off x="2881461" y="2684596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51A7AA8-666C-A0D5-EA15-FB944D347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8045" y="3437373"/>
                <a:ext cx="92745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7D2D9DE-D675-E858-2C66-B5E8BF43533C}"/>
                  </a:ext>
                </a:extLst>
              </p:cNvPr>
              <p:cNvGrpSpPr/>
              <p:nvPr/>
            </p:nvGrpSpPr>
            <p:grpSpPr>
              <a:xfrm>
                <a:off x="1390522" y="3437374"/>
                <a:ext cx="1074215" cy="1098304"/>
                <a:chOff x="4631335" y="3001380"/>
                <a:chExt cx="3904081" cy="1900739"/>
              </a:xfrm>
            </p:grpSpPr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EB7047C7-A636-03C9-D65B-54013CCE909F}"/>
                    </a:ext>
                  </a:extLst>
                </p:cNvPr>
                <p:cNvCxnSpPr>
                  <a:cxnSpLocks/>
                  <a:endCxn id="100" idx="0"/>
                </p:cNvCxnSpPr>
                <p:nvPr/>
              </p:nvCxnSpPr>
              <p:spPr>
                <a:xfrm>
                  <a:off x="4631335" y="3008607"/>
                  <a:ext cx="2084079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901FD64C-ACFA-95EC-4E80-77F61E191EB7}"/>
                    </a:ext>
                  </a:extLst>
                </p:cNvPr>
                <p:cNvGrpSpPr/>
                <p:nvPr/>
              </p:nvGrpSpPr>
              <p:grpSpPr>
                <a:xfrm>
                  <a:off x="6594179" y="3001380"/>
                  <a:ext cx="1941237" cy="1900739"/>
                  <a:chOff x="6594179" y="3001380"/>
                  <a:chExt cx="1941237" cy="1900739"/>
                </a:xfrm>
              </p:grpSpPr>
              <p:sp>
                <p:nvSpPr>
                  <p:cNvPr id="100" name="Arc 99">
                    <a:extLst>
                      <a:ext uri="{FF2B5EF4-FFF2-40B4-BE49-F238E27FC236}">
                        <a16:creationId xmlns:a16="http://schemas.microsoft.com/office/drawing/2014/main" id="{1472DF00-1BA3-EFE5-2DF9-0937FF87EB4C}"/>
                      </a:ext>
                    </a:extLst>
                  </p:cNvPr>
                  <p:cNvSpPr/>
                  <p:nvPr/>
                </p:nvSpPr>
                <p:spPr>
                  <a:xfrm>
                    <a:off x="6594179" y="3008607"/>
                    <a:ext cx="242473" cy="1893512"/>
                  </a:xfrm>
                  <a:prstGeom prst="arc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Arc 100">
                    <a:extLst>
                      <a:ext uri="{FF2B5EF4-FFF2-40B4-BE49-F238E27FC236}">
                        <a16:creationId xmlns:a16="http://schemas.microsoft.com/office/drawing/2014/main" id="{B70F6A14-5D78-D556-0DF5-D38E3FBAB9D0}"/>
                      </a:ext>
                    </a:extLst>
                  </p:cNvPr>
                  <p:cNvSpPr/>
                  <p:nvPr/>
                </p:nvSpPr>
                <p:spPr>
                  <a:xfrm flipH="1">
                    <a:off x="7011240" y="3001380"/>
                    <a:ext cx="1524176" cy="1763246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Freeform 101">
                    <a:extLst>
                      <a:ext uri="{FF2B5EF4-FFF2-40B4-BE49-F238E27FC236}">
                        <a16:creationId xmlns:a16="http://schemas.microsoft.com/office/drawing/2014/main" id="{7D0FECBC-D05F-7A71-BCD6-F5AE88895491}"/>
                      </a:ext>
                    </a:extLst>
                  </p:cNvPr>
                  <p:cNvSpPr/>
                  <p:nvPr/>
                </p:nvSpPr>
                <p:spPr>
                  <a:xfrm>
                    <a:off x="6834301" y="3854730"/>
                    <a:ext cx="179294" cy="199173"/>
                  </a:xfrm>
                  <a:custGeom>
                    <a:avLst/>
                    <a:gdLst>
                      <a:gd name="connsiteX0" fmla="*/ 0 w 179294"/>
                      <a:gd name="connsiteY0" fmla="*/ 125506 h 272240"/>
                      <a:gd name="connsiteX1" fmla="*/ 107576 w 179294"/>
                      <a:gd name="connsiteY1" fmla="*/ 268941 h 272240"/>
                      <a:gd name="connsiteX2" fmla="*/ 179294 w 179294"/>
                      <a:gd name="connsiteY2" fmla="*/ 0 h 272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9294" h="272240">
                        <a:moveTo>
                          <a:pt x="0" y="125506"/>
                        </a:moveTo>
                        <a:cubicBezTo>
                          <a:pt x="38847" y="207682"/>
                          <a:pt x="77694" y="289859"/>
                          <a:pt x="107576" y="268941"/>
                        </a:cubicBezTo>
                        <a:cubicBezTo>
                          <a:pt x="137458" y="248023"/>
                          <a:pt x="161365" y="34365"/>
                          <a:pt x="179294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385E59C-64BE-03CA-6439-AB5AF9BAE8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5047" y="3437373"/>
                <a:ext cx="531212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821AA8D-5B7C-978E-5F5C-24A30A5D1C21}"/>
                  </a:ext>
                </a:extLst>
              </p:cNvPr>
              <p:cNvCxnSpPr/>
              <p:nvPr/>
            </p:nvCxnSpPr>
            <p:spPr>
              <a:xfrm>
                <a:off x="2786259" y="3437374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940BDBC9-7A6E-5140-63FC-64C316360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2329" y="3063717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267FF16F-FAF8-9DBB-D4DA-CDC16C7E71F2}"/>
                  </a:ext>
                </a:extLst>
              </p:cNvPr>
              <p:cNvSpPr/>
              <p:nvPr/>
            </p:nvSpPr>
            <p:spPr>
              <a:xfrm rot="10800000">
                <a:off x="4107025" y="2682533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CCEE64D-CA07-D382-C77D-B0575E07F1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3609" y="3435310"/>
                <a:ext cx="650469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06BF89B-C295-D75F-981D-FF0130677894}"/>
                  </a:ext>
                </a:extLst>
              </p:cNvPr>
              <p:cNvCxnSpPr/>
              <p:nvPr/>
            </p:nvCxnSpPr>
            <p:spPr>
              <a:xfrm>
                <a:off x="4011823" y="3435311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5C1DC541-DCB3-5F50-19FC-88A5876913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7893" y="3061653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9F85E32-218C-31E9-378E-5AD5637C2C6B}"/>
              </a:ext>
            </a:extLst>
          </p:cNvPr>
          <p:cNvGrpSpPr/>
          <p:nvPr/>
        </p:nvGrpSpPr>
        <p:grpSpPr>
          <a:xfrm>
            <a:off x="7571682" y="4832388"/>
            <a:ext cx="4134278" cy="1366851"/>
            <a:chOff x="2724240" y="5119066"/>
            <a:chExt cx="2722290" cy="1366851"/>
          </a:xfrm>
        </p:grpSpPr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889B3C13-185D-4562-9FA5-D0BF6C54BFE7}"/>
                </a:ext>
              </a:extLst>
            </p:cNvPr>
            <p:cNvSpPr/>
            <p:nvPr/>
          </p:nvSpPr>
          <p:spPr>
            <a:xfrm rot="10800000" flipV="1">
              <a:off x="4793006" y="5844430"/>
              <a:ext cx="325242" cy="641487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64FF652-2D7C-FEBB-4D81-0D3A562A1818}"/>
                </a:ext>
              </a:extLst>
            </p:cNvPr>
            <p:cNvGrpSpPr/>
            <p:nvPr/>
          </p:nvGrpSpPr>
          <p:grpSpPr>
            <a:xfrm>
              <a:off x="2724240" y="5119066"/>
              <a:ext cx="2722290" cy="1201370"/>
              <a:chOff x="2724240" y="5119066"/>
              <a:chExt cx="2722290" cy="1201370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902FAEA3-30DC-50CF-F8FD-D85265C85F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8596" y="6320436"/>
                <a:ext cx="2713637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EE4208B8-11CB-D206-2E40-30974C1ABCFD}"/>
                  </a:ext>
                </a:extLst>
              </p:cNvPr>
              <p:cNvCxnSpPr>
                <a:cxnSpLocks/>
                <a:stCxn id="104" idx="0"/>
              </p:cNvCxnSpPr>
              <p:nvPr/>
            </p:nvCxnSpPr>
            <p:spPr>
              <a:xfrm>
                <a:off x="4955627" y="5844430"/>
                <a:ext cx="49090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011A6FFC-00BB-C9C6-F425-F2CFA9893E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596" y="5845986"/>
                <a:ext cx="2017177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0A564CE-D6E9-F822-0A42-5C54DE6794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45773" y="5175560"/>
                <a:ext cx="36563" cy="6704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ABC10B5-E2BD-E1B9-0A69-F80B3BDF93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0993" y="5175560"/>
                <a:ext cx="12014" cy="102623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B1BB6F6C-0147-2B29-EF1D-E747A2002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4240" y="5119066"/>
                <a:ext cx="0" cy="120137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DD897881-4C35-AB1C-1411-8D337C9EADF2}"/>
              </a:ext>
            </a:extLst>
          </p:cNvPr>
          <p:cNvSpPr txBox="1"/>
          <p:nvPr/>
        </p:nvSpPr>
        <p:spPr>
          <a:xfrm>
            <a:off x="8134724" y="2296091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t0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303C137-CC03-13CE-ADC0-A4AC7715FB03}"/>
              </a:ext>
            </a:extLst>
          </p:cNvPr>
          <p:cNvSpPr txBox="1"/>
          <p:nvPr/>
        </p:nvSpPr>
        <p:spPr>
          <a:xfrm>
            <a:off x="9167958" y="4053220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tbot</a:t>
            </a:r>
            <a:endParaRPr lang="en-US" sz="11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37AB700-5AD7-5E4D-A3C9-8137DE32AE35}"/>
              </a:ext>
            </a:extLst>
          </p:cNvPr>
          <p:cNvSpPr txBox="1"/>
          <p:nvPr/>
        </p:nvSpPr>
        <p:spPr>
          <a:xfrm>
            <a:off x="10568336" y="6094926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ttop</a:t>
            </a:r>
            <a:endParaRPr lang="en-US" sz="11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D9AB531-7C73-1016-E2BF-D8E7A2CE42D7}"/>
              </a:ext>
            </a:extLst>
          </p:cNvPr>
          <p:cNvSpPr txBox="1"/>
          <p:nvPr/>
        </p:nvSpPr>
        <p:spPr>
          <a:xfrm>
            <a:off x="11276606" y="6064435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351928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DE352-472C-5C0E-F411-37A2053B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F4875-3E43-3F53-87A5-64CB90E1E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5" y="927554"/>
            <a:ext cx="10515600" cy="2501446"/>
          </a:xfrm>
        </p:spPr>
        <p:txBody>
          <a:bodyPr>
            <a:normAutofit/>
          </a:bodyPr>
          <a:lstStyle/>
          <a:p>
            <a:r>
              <a:rPr lang="en-US" dirty="0"/>
              <a:t>Overview of current vertical position reconstruction procedure in the tracker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D6CD0-FFA3-2FAD-4AB3-391B65A5A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5E23-C513-6240-92FC-91D85C2E6CA0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D380F-309F-AC39-2E0C-3543A8DAE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D89B3-02F6-DFCD-8F22-CD9A5BD87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13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6066-EDAE-3C2D-FCF1-49DA383F3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made in reconstruction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8AEF0-BA1B-4FE4-29B2-6CE5F193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8201F-6A67-1C4F-9307-2D1E9CA39576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DA0E5-8368-AF1D-C91A-2E564EA71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407B9-62DA-3F06-B156-923C8162A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930E1-829D-44E9-7163-E89A8E3BE89F}"/>
              </a:ext>
            </a:extLst>
          </p:cNvPr>
          <p:cNvSpPr txBox="1"/>
          <p:nvPr/>
        </p:nvSpPr>
        <p:spPr>
          <a:xfrm>
            <a:off x="103415" y="953614"/>
            <a:ext cx="271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plasma speed: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2BF3B-FFD0-7ACC-CE14-23694D78835C}"/>
              </a:ext>
            </a:extLst>
          </p:cNvPr>
          <p:cNvGrpSpPr/>
          <p:nvPr/>
        </p:nvGrpSpPr>
        <p:grpSpPr>
          <a:xfrm>
            <a:off x="3696623" y="767621"/>
            <a:ext cx="3971193" cy="886308"/>
            <a:chOff x="3438601" y="1340381"/>
            <a:chExt cx="5048502" cy="1047899"/>
          </a:xfrm>
        </p:grpSpPr>
        <p:pic>
          <p:nvPicPr>
            <p:cNvPr id="15" name="Content Placeholder 9" descr="Content Placeholder 9">
              <a:extLst>
                <a:ext uri="{FF2B5EF4-FFF2-40B4-BE49-F238E27FC236}">
                  <a16:creationId xmlns:a16="http://schemas.microsoft.com/office/drawing/2014/main" id="{B5159C46-8802-06DF-08ED-C104DDC6B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3438601" y="1340381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7-point Star 15">
              <a:extLst>
                <a:ext uri="{FF2B5EF4-FFF2-40B4-BE49-F238E27FC236}">
                  <a16:creationId xmlns:a16="http://schemas.microsoft.com/office/drawing/2014/main" id="{2690C4AA-F1DB-0345-F2C4-DC895217628C}"/>
                </a:ext>
              </a:extLst>
            </p:cNvPr>
            <p:cNvSpPr/>
            <p:nvPr/>
          </p:nvSpPr>
          <p:spPr>
            <a:xfrm>
              <a:off x="6796838" y="1635365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98B88E2A-AB73-4AB4-7DF3-49C469CA2E78}"/>
                </a:ext>
              </a:extLst>
            </p:cNvPr>
            <p:cNvSpPr/>
            <p:nvPr/>
          </p:nvSpPr>
          <p:spPr>
            <a:xfrm rot="10800000">
              <a:off x="3813979" y="1691610"/>
              <a:ext cx="2982859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03622A61-BE33-F705-C86A-470E74DF7753}"/>
                </a:ext>
              </a:extLst>
            </p:cNvPr>
            <p:cNvSpPr/>
            <p:nvPr/>
          </p:nvSpPr>
          <p:spPr>
            <a:xfrm rot="10800000" flipH="1">
              <a:off x="7096508" y="1701651"/>
              <a:ext cx="1031041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2944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B02B8-8C8B-E9FD-DAD3-A6CAF2FA3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A1EE-8933-46F4-68D8-F41846E3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made in reconstruction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6A494-FC42-0B82-441E-C547485B0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3766-C4A8-4040-8097-FFECA00ABC5E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54C2F-E866-AD5C-4E45-C75E069A5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4BF41-AB9A-F828-08AF-B80B87D00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8A201-7595-BE4F-1C66-FF7A97E2E11C}"/>
              </a:ext>
            </a:extLst>
          </p:cNvPr>
          <p:cNvSpPr txBox="1"/>
          <p:nvPr/>
        </p:nvSpPr>
        <p:spPr>
          <a:xfrm>
            <a:off x="103415" y="953614"/>
            <a:ext cx="271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plasma speed: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55C3C-7CFC-D140-72B4-C9E4F678E6E7}"/>
              </a:ext>
            </a:extLst>
          </p:cNvPr>
          <p:cNvSpPr txBox="1"/>
          <p:nvPr/>
        </p:nvSpPr>
        <p:spPr>
          <a:xfrm>
            <a:off x="84736" y="2389581"/>
            <a:ext cx="768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Timestamps do not need to be corrected before being used in reconstruction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1FB094-8C5A-4759-2B7D-B26939784C42}"/>
              </a:ext>
            </a:extLst>
          </p:cNvPr>
          <p:cNvGrpSpPr/>
          <p:nvPr/>
        </p:nvGrpSpPr>
        <p:grpSpPr>
          <a:xfrm>
            <a:off x="3696623" y="767621"/>
            <a:ext cx="3971193" cy="886308"/>
            <a:chOff x="3438601" y="1340381"/>
            <a:chExt cx="5048502" cy="1047899"/>
          </a:xfrm>
        </p:grpSpPr>
        <p:pic>
          <p:nvPicPr>
            <p:cNvPr id="15" name="Content Placeholder 9" descr="Content Placeholder 9">
              <a:extLst>
                <a:ext uri="{FF2B5EF4-FFF2-40B4-BE49-F238E27FC236}">
                  <a16:creationId xmlns:a16="http://schemas.microsoft.com/office/drawing/2014/main" id="{9EF6D399-6A51-8DFA-0B29-2448BA4E5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3438601" y="1340381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7-point Star 15">
              <a:extLst>
                <a:ext uri="{FF2B5EF4-FFF2-40B4-BE49-F238E27FC236}">
                  <a16:creationId xmlns:a16="http://schemas.microsoft.com/office/drawing/2014/main" id="{0E8D15AF-C1F8-0186-4811-8A271A850273}"/>
                </a:ext>
              </a:extLst>
            </p:cNvPr>
            <p:cNvSpPr/>
            <p:nvPr/>
          </p:nvSpPr>
          <p:spPr>
            <a:xfrm>
              <a:off x="6796838" y="1635365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EAE8A945-F2FF-9F5B-738F-27E4E1DDC0D0}"/>
                </a:ext>
              </a:extLst>
            </p:cNvPr>
            <p:cNvSpPr/>
            <p:nvPr/>
          </p:nvSpPr>
          <p:spPr>
            <a:xfrm rot="10800000">
              <a:off x="3813979" y="1691610"/>
              <a:ext cx="2982859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FE43A849-D575-20CE-C73E-63F629B1304C}"/>
                </a:ext>
              </a:extLst>
            </p:cNvPr>
            <p:cNvSpPr/>
            <p:nvPr/>
          </p:nvSpPr>
          <p:spPr>
            <a:xfrm rot="10800000" flipH="1">
              <a:off x="7096508" y="1701651"/>
              <a:ext cx="1031041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B538DB-D41F-D188-993E-3B2C11B4040A}"/>
              </a:ext>
            </a:extLst>
          </p:cNvPr>
          <p:cNvGrpSpPr/>
          <p:nvPr/>
        </p:nvGrpSpPr>
        <p:grpSpPr>
          <a:xfrm>
            <a:off x="8438060" y="1976973"/>
            <a:ext cx="2713637" cy="1310357"/>
            <a:chOff x="1376734" y="4835687"/>
            <a:chExt cx="3565276" cy="1036464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B928933B-43BD-0B1B-89C7-BDE575CEAAD9}"/>
                </a:ext>
              </a:extLst>
            </p:cNvPr>
            <p:cNvSpPr/>
            <p:nvPr/>
          </p:nvSpPr>
          <p:spPr>
            <a:xfrm rot="10800000" flipV="1">
              <a:off x="2848315" y="5364749"/>
              <a:ext cx="427315" cy="507402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E351501-BF11-DABC-9611-1F10C5392175}"/>
                </a:ext>
              </a:extLst>
            </p:cNvPr>
            <p:cNvGrpSpPr/>
            <p:nvPr/>
          </p:nvGrpSpPr>
          <p:grpSpPr>
            <a:xfrm>
              <a:off x="1376734" y="4835687"/>
              <a:ext cx="3565276" cy="811727"/>
              <a:chOff x="1376734" y="4835687"/>
              <a:chExt cx="3565276" cy="811727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AA97A55-6BF4-69A7-51E3-FE612AB45F8F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061973" y="5364749"/>
                <a:ext cx="1880037" cy="123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86AD309-E2C5-6F4C-F4E4-F8D725A90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734" y="5365979"/>
                <a:ext cx="1409525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1939772-ECA2-1808-A248-828826B780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86259" y="4835687"/>
                <a:ext cx="48038" cy="530293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61CA263-AF30-0215-7A5D-1A693288A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532" y="4835687"/>
                <a:ext cx="15784" cy="8117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1A298D-B2BE-0522-2D42-D57BE5CD16AC}"/>
              </a:ext>
            </a:extLst>
          </p:cNvPr>
          <p:cNvCxnSpPr>
            <a:cxnSpLocks/>
          </p:cNvCxnSpPr>
          <p:nvPr/>
        </p:nvCxnSpPr>
        <p:spPr>
          <a:xfrm flipH="1">
            <a:off x="8429407" y="3065223"/>
            <a:ext cx="271363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343FED1-B8D1-85FE-8A83-51204A0A6127}"/>
              </a:ext>
            </a:extLst>
          </p:cNvPr>
          <p:cNvCxnSpPr>
            <a:cxnSpLocks/>
          </p:cNvCxnSpPr>
          <p:nvPr/>
        </p:nvCxnSpPr>
        <p:spPr>
          <a:xfrm flipH="1">
            <a:off x="8427571" y="1858430"/>
            <a:ext cx="1836" cy="120679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E488A3-3218-9413-6EB3-1C6E2AD3A39F}"/>
              </a:ext>
            </a:extLst>
          </p:cNvPr>
          <p:cNvSpPr txBox="1"/>
          <p:nvPr/>
        </p:nvSpPr>
        <p:spPr>
          <a:xfrm>
            <a:off x="10735401" y="3024383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004849-E87B-0345-FFB3-629EB0234055}"/>
              </a:ext>
            </a:extLst>
          </p:cNvPr>
          <p:cNvSpPr txBox="1"/>
          <p:nvPr/>
        </p:nvSpPr>
        <p:spPr>
          <a:xfrm rot="16200000">
            <a:off x="7922545" y="2255546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</a:t>
            </a:r>
            <a:endParaRPr lang="en-US" sz="16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43D7F3C-40FF-A5E6-332A-DFEA2A378FD7}"/>
              </a:ext>
            </a:extLst>
          </p:cNvPr>
          <p:cNvCxnSpPr/>
          <p:nvPr/>
        </p:nvCxnSpPr>
        <p:spPr>
          <a:xfrm>
            <a:off x="9302530" y="2573356"/>
            <a:ext cx="5111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433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70615-56A5-2F0D-D5E7-A02093C7C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0376E-4508-C01B-5D32-2AC134A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made in reconstruction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A9285-B45F-BE0F-7859-0EECC60D8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03EF-E8B6-EC49-9B3E-AFEA2B1B31B8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3055F-2AA1-10E5-EE33-08126E2D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32873-C4C1-7C03-1571-9DFC8204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D1B754-970F-C391-2A1E-B45B11010F69}"/>
              </a:ext>
            </a:extLst>
          </p:cNvPr>
          <p:cNvSpPr txBox="1"/>
          <p:nvPr/>
        </p:nvSpPr>
        <p:spPr>
          <a:xfrm>
            <a:off x="103415" y="953614"/>
            <a:ext cx="271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plasma speed: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984E96-0DC4-2DA1-C712-9E1075F2F040}"/>
              </a:ext>
            </a:extLst>
          </p:cNvPr>
          <p:cNvSpPr txBox="1"/>
          <p:nvPr/>
        </p:nvSpPr>
        <p:spPr>
          <a:xfrm>
            <a:off x="84736" y="2389581"/>
            <a:ext cx="768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Timestamps do not need to be corrected before being used in reconstruction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5C8193-C46D-059E-680A-9B49C984D857}"/>
              </a:ext>
            </a:extLst>
          </p:cNvPr>
          <p:cNvSpPr txBox="1"/>
          <p:nvPr/>
        </p:nvSpPr>
        <p:spPr>
          <a:xfrm>
            <a:off x="95066" y="3767869"/>
            <a:ext cx="557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 of track doesn’t affect our ability to reconstruct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F1CDE9-C537-B5B0-4FB6-61F632DA3216}"/>
              </a:ext>
            </a:extLst>
          </p:cNvPr>
          <p:cNvGrpSpPr/>
          <p:nvPr/>
        </p:nvGrpSpPr>
        <p:grpSpPr>
          <a:xfrm>
            <a:off x="3696623" y="767621"/>
            <a:ext cx="3971193" cy="886308"/>
            <a:chOff x="3438601" y="1340381"/>
            <a:chExt cx="5048502" cy="1047899"/>
          </a:xfrm>
        </p:grpSpPr>
        <p:pic>
          <p:nvPicPr>
            <p:cNvPr id="15" name="Content Placeholder 9" descr="Content Placeholder 9">
              <a:extLst>
                <a:ext uri="{FF2B5EF4-FFF2-40B4-BE49-F238E27FC236}">
                  <a16:creationId xmlns:a16="http://schemas.microsoft.com/office/drawing/2014/main" id="{BD24F91F-D9B7-DC56-675A-7A6F3094C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3438601" y="1340381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7-point Star 15">
              <a:extLst>
                <a:ext uri="{FF2B5EF4-FFF2-40B4-BE49-F238E27FC236}">
                  <a16:creationId xmlns:a16="http://schemas.microsoft.com/office/drawing/2014/main" id="{CB8E00F6-4E99-0B87-CABA-979D1A07BB1F}"/>
                </a:ext>
              </a:extLst>
            </p:cNvPr>
            <p:cNvSpPr/>
            <p:nvPr/>
          </p:nvSpPr>
          <p:spPr>
            <a:xfrm>
              <a:off x="6796838" y="1635365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34CF829B-5912-3612-C422-AF5C2910680F}"/>
                </a:ext>
              </a:extLst>
            </p:cNvPr>
            <p:cNvSpPr/>
            <p:nvPr/>
          </p:nvSpPr>
          <p:spPr>
            <a:xfrm rot="10800000">
              <a:off x="3813979" y="1691610"/>
              <a:ext cx="2982859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9269A40-C3FF-E423-D413-E3D9EF8AFE76}"/>
                </a:ext>
              </a:extLst>
            </p:cNvPr>
            <p:cNvSpPr/>
            <p:nvPr/>
          </p:nvSpPr>
          <p:spPr>
            <a:xfrm rot="10800000" flipH="1">
              <a:off x="7096508" y="1701651"/>
              <a:ext cx="1031041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C983FBB-E761-4049-4C99-379E4B44B534}"/>
              </a:ext>
            </a:extLst>
          </p:cNvPr>
          <p:cNvGrpSpPr/>
          <p:nvPr/>
        </p:nvGrpSpPr>
        <p:grpSpPr>
          <a:xfrm>
            <a:off x="6338239" y="3524620"/>
            <a:ext cx="4019753" cy="1534306"/>
            <a:chOff x="7142233" y="3810204"/>
            <a:chExt cx="5048502" cy="1739742"/>
          </a:xfrm>
        </p:grpSpPr>
        <p:pic>
          <p:nvPicPr>
            <p:cNvPr id="20" name="Content Placeholder 9" descr="Content Placeholder 9">
              <a:extLst>
                <a:ext uri="{FF2B5EF4-FFF2-40B4-BE49-F238E27FC236}">
                  <a16:creationId xmlns:a16="http://schemas.microsoft.com/office/drawing/2014/main" id="{DD75F67D-7288-A704-5070-C68527413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7142233" y="4231307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1" name="7-point Star 20">
              <a:extLst>
                <a:ext uri="{FF2B5EF4-FFF2-40B4-BE49-F238E27FC236}">
                  <a16:creationId xmlns:a16="http://schemas.microsoft.com/office/drawing/2014/main" id="{DA308646-F30D-847D-8050-09E838ADC3FC}"/>
                </a:ext>
              </a:extLst>
            </p:cNvPr>
            <p:cNvSpPr/>
            <p:nvPr/>
          </p:nvSpPr>
          <p:spPr>
            <a:xfrm>
              <a:off x="10410158" y="4526291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6B48338-77D0-DBA1-D643-6742A6DBA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7715" y="4144274"/>
              <a:ext cx="2604335" cy="1234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Pie 22">
              <a:extLst>
                <a:ext uri="{FF2B5EF4-FFF2-40B4-BE49-F238E27FC236}">
                  <a16:creationId xmlns:a16="http://schemas.microsoft.com/office/drawing/2014/main" id="{67CD26A9-7A25-1B17-ECA0-0EA33FACC408}"/>
                </a:ext>
              </a:extLst>
            </p:cNvPr>
            <p:cNvSpPr/>
            <p:nvPr/>
          </p:nvSpPr>
          <p:spPr>
            <a:xfrm rot="19314904">
              <a:off x="9791417" y="3810204"/>
              <a:ext cx="1603037" cy="1739742"/>
            </a:xfrm>
            <a:prstGeom prst="pie">
              <a:avLst>
                <a:gd name="adj1" fmla="val 759377"/>
                <a:gd name="adj2" fmla="val 2280769"/>
              </a:avLst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98D53BF-1D64-4CCA-262F-63941EB1C29E}"/>
                    </a:ext>
                  </a:extLst>
                </p:cNvPr>
                <p:cNvSpPr txBox="1"/>
                <p:nvPr/>
              </p:nvSpPr>
              <p:spPr>
                <a:xfrm>
                  <a:off x="10987596" y="4364203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B000611-BD31-8798-9973-C0BB64B22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7596" y="4364203"/>
                  <a:ext cx="37414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F7A187-A79C-6103-676C-82404BA1757D}"/>
              </a:ext>
            </a:extLst>
          </p:cNvPr>
          <p:cNvGrpSpPr/>
          <p:nvPr/>
        </p:nvGrpSpPr>
        <p:grpSpPr>
          <a:xfrm>
            <a:off x="8438060" y="1976973"/>
            <a:ext cx="2713637" cy="1310357"/>
            <a:chOff x="1376734" y="4835687"/>
            <a:chExt cx="3565276" cy="1036464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F303ECB1-0447-1DD7-01EF-66503FD0E07C}"/>
                </a:ext>
              </a:extLst>
            </p:cNvPr>
            <p:cNvSpPr/>
            <p:nvPr/>
          </p:nvSpPr>
          <p:spPr>
            <a:xfrm rot="10800000" flipV="1">
              <a:off x="2848315" y="5364749"/>
              <a:ext cx="427315" cy="507402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67CDD31-B1AA-9F03-7F3F-2FFD865013D0}"/>
                </a:ext>
              </a:extLst>
            </p:cNvPr>
            <p:cNvGrpSpPr/>
            <p:nvPr/>
          </p:nvGrpSpPr>
          <p:grpSpPr>
            <a:xfrm>
              <a:off x="1376734" y="4835687"/>
              <a:ext cx="3565276" cy="811727"/>
              <a:chOff x="1376734" y="4835687"/>
              <a:chExt cx="3565276" cy="811727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39688B5-D908-F165-90E9-4E0BC36D8419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061973" y="5364749"/>
                <a:ext cx="1880037" cy="123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290ABA8-C0B8-2000-D110-8EE3B425DF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734" y="5365979"/>
                <a:ext cx="1409525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45B40DF-84EB-FBEF-9D44-CCF65E5968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86259" y="4835687"/>
                <a:ext cx="48038" cy="530293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06CEF00-1C97-B130-77D1-255717C829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532" y="4835687"/>
                <a:ext cx="15784" cy="8117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8F04E9-78B9-F528-BB99-7C4BD01278ED}"/>
              </a:ext>
            </a:extLst>
          </p:cNvPr>
          <p:cNvCxnSpPr>
            <a:cxnSpLocks/>
          </p:cNvCxnSpPr>
          <p:nvPr/>
        </p:nvCxnSpPr>
        <p:spPr>
          <a:xfrm flipH="1">
            <a:off x="8429407" y="3065223"/>
            <a:ext cx="271363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6F56DB7-BCBE-198B-A8CA-ADE921DFACF3}"/>
              </a:ext>
            </a:extLst>
          </p:cNvPr>
          <p:cNvCxnSpPr>
            <a:cxnSpLocks/>
          </p:cNvCxnSpPr>
          <p:nvPr/>
        </p:nvCxnSpPr>
        <p:spPr>
          <a:xfrm flipH="1">
            <a:off x="8427571" y="1858430"/>
            <a:ext cx="1836" cy="120679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A1FEB5F-94AF-7C6F-BA90-AE42D318100E}"/>
              </a:ext>
            </a:extLst>
          </p:cNvPr>
          <p:cNvSpPr txBox="1"/>
          <p:nvPr/>
        </p:nvSpPr>
        <p:spPr>
          <a:xfrm>
            <a:off x="10735401" y="3024383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A996EE-C2AB-423C-02FA-DCE418413EE4}"/>
              </a:ext>
            </a:extLst>
          </p:cNvPr>
          <p:cNvSpPr txBox="1"/>
          <p:nvPr/>
        </p:nvSpPr>
        <p:spPr>
          <a:xfrm rot="16200000">
            <a:off x="7922545" y="2255546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</a:t>
            </a:r>
            <a:endParaRPr lang="en-US" sz="16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848D431-DA4D-80A7-33F3-F75C6967310D}"/>
              </a:ext>
            </a:extLst>
          </p:cNvPr>
          <p:cNvCxnSpPr/>
          <p:nvPr/>
        </p:nvCxnSpPr>
        <p:spPr>
          <a:xfrm>
            <a:off x="9302530" y="2573356"/>
            <a:ext cx="5111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646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E6458-2B94-CF37-3109-4B193548C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EEF4-62CA-6538-7C91-255C9196A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made in reconstruction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C9D4F-DEDA-DD4F-225E-31C9B36BA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C424-D7DE-DC46-93B3-39E74BB207BF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1682B-3E34-1EF2-5BAB-E5E16E8F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7FFAA-FA39-914A-9FA8-65EC48CD4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767CA-D8C3-BAB6-9E87-64C74F582565}"/>
              </a:ext>
            </a:extLst>
          </p:cNvPr>
          <p:cNvSpPr txBox="1"/>
          <p:nvPr/>
        </p:nvSpPr>
        <p:spPr>
          <a:xfrm>
            <a:off x="103415" y="953614"/>
            <a:ext cx="271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plasma speed: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55AB30-6C28-464B-86C6-ED7FBADFFA13}"/>
              </a:ext>
            </a:extLst>
          </p:cNvPr>
          <p:cNvSpPr txBox="1"/>
          <p:nvPr/>
        </p:nvSpPr>
        <p:spPr>
          <a:xfrm>
            <a:off x="84736" y="2389581"/>
            <a:ext cx="768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Timestamps do not need to be corrected before being used in reconstruction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96F0F2-D49A-5ECC-CF93-C067D9B775C9}"/>
              </a:ext>
            </a:extLst>
          </p:cNvPr>
          <p:cNvSpPr txBox="1"/>
          <p:nvPr/>
        </p:nvSpPr>
        <p:spPr>
          <a:xfrm>
            <a:off x="103415" y="5461654"/>
            <a:ext cx="12159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these assumptions break down at some scale. Goal is to find scale at which they break and estimate uncertainties as a result.</a:t>
            </a:r>
          </a:p>
          <a:p>
            <a:r>
              <a:rPr lang="en-US" dirty="0"/>
              <a:t>Methods for correcting these effects have also been suggested.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203153-C1C6-3638-7FE6-8AD7AE9C2EA4}"/>
              </a:ext>
            </a:extLst>
          </p:cNvPr>
          <p:cNvSpPr txBox="1"/>
          <p:nvPr/>
        </p:nvSpPr>
        <p:spPr>
          <a:xfrm>
            <a:off x="95066" y="3767869"/>
            <a:ext cx="557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 of track doesn’t affect our ability to reconstruct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B2AA3B-D90F-33BC-122F-6763A0857EC1}"/>
              </a:ext>
            </a:extLst>
          </p:cNvPr>
          <p:cNvSpPr txBox="1"/>
          <p:nvPr/>
        </p:nvSpPr>
        <p:spPr>
          <a:xfrm>
            <a:off x="103415" y="4850349"/>
            <a:ext cx="161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(+ others …)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A05B54-7F7E-1B90-CD7F-17DDE457B0EE}"/>
              </a:ext>
            </a:extLst>
          </p:cNvPr>
          <p:cNvGrpSpPr/>
          <p:nvPr/>
        </p:nvGrpSpPr>
        <p:grpSpPr>
          <a:xfrm>
            <a:off x="3696623" y="767621"/>
            <a:ext cx="3971193" cy="886308"/>
            <a:chOff x="3438601" y="1340381"/>
            <a:chExt cx="5048502" cy="1047899"/>
          </a:xfrm>
        </p:grpSpPr>
        <p:pic>
          <p:nvPicPr>
            <p:cNvPr id="15" name="Content Placeholder 9" descr="Content Placeholder 9">
              <a:extLst>
                <a:ext uri="{FF2B5EF4-FFF2-40B4-BE49-F238E27FC236}">
                  <a16:creationId xmlns:a16="http://schemas.microsoft.com/office/drawing/2014/main" id="{28A64D39-1BE2-BE9D-5963-72E5103E4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3438601" y="1340381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7-point Star 15">
              <a:extLst>
                <a:ext uri="{FF2B5EF4-FFF2-40B4-BE49-F238E27FC236}">
                  <a16:creationId xmlns:a16="http://schemas.microsoft.com/office/drawing/2014/main" id="{1B928455-A38D-5B4A-74F9-22F665D4097C}"/>
                </a:ext>
              </a:extLst>
            </p:cNvPr>
            <p:cNvSpPr/>
            <p:nvPr/>
          </p:nvSpPr>
          <p:spPr>
            <a:xfrm>
              <a:off x="6796838" y="1635365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20C5C19C-506B-A972-40AD-795BDF46DB34}"/>
                </a:ext>
              </a:extLst>
            </p:cNvPr>
            <p:cNvSpPr/>
            <p:nvPr/>
          </p:nvSpPr>
          <p:spPr>
            <a:xfrm rot="10800000">
              <a:off x="3813979" y="1691610"/>
              <a:ext cx="2982859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27D87D6-147E-0263-58CD-D921A21C5DE5}"/>
                </a:ext>
              </a:extLst>
            </p:cNvPr>
            <p:cNvSpPr/>
            <p:nvPr/>
          </p:nvSpPr>
          <p:spPr>
            <a:xfrm rot="10800000" flipH="1">
              <a:off x="7096508" y="1701651"/>
              <a:ext cx="1031041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137479-B0F4-1409-FE8D-B53ED8CBF58B}"/>
              </a:ext>
            </a:extLst>
          </p:cNvPr>
          <p:cNvGrpSpPr/>
          <p:nvPr/>
        </p:nvGrpSpPr>
        <p:grpSpPr>
          <a:xfrm>
            <a:off x="6338239" y="3524620"/>
            <a:ext cx="4019753" cy="1534306"/>
            <a:chOff x="7142233" y="3810204"/>
            <a:chExt cx="5048502" cy="1739742"/>
          </a:xfrm>
        </p:grpSpPr>
        <p:pic>
          <p:nvPicPr>
            <p:cNvPr id="20" name="Content Placeholder 9" descr="Content Placeholder 9">
              <a:extLst>
                <a:ext uri="{FF2B5EF4-FFF2-40B4-BE49-F238E27FC236}">
                  <a16:creationId xmlns:a16="http://schemas.microsoft.com/office/drawing/2014/main" id="{3F114CFA-DE6A-1E6E-7C77-FF1A9EB58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7142233" y="4231307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1" name="7-point Star 20">
              <a:extLst>
                <a:ext uri="{FF2B5EF4-FFF2-40B4-BE49-F238E27FC236}">
                  <a16:creationId xmlns:a16="http://schemas.microsoft.com/office/drawing/2014/main" id="{054F196F-70BD-7657-3CCC-4128CB43902D}"/>
                </a:ext>
              </a:extLst>
            </p:cNvPr>
            <p:cNvSpPr/>
            <p:nvPr/>
          </p:nvSpPr>
          <p:spPr>
            <a:xfrm>
              <a:off x="10410158" y="4526291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F3BBBAE-D5EC-E35C-CFB0-AC342C6C1C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7715" y="4144274"/>
              <a:ext cx="2604335" cy="1234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Pie 22">
              <a:extLst>
                <a:ext uri="{FF2B5EF4-FFF2-40B4-BE49-F238E27FC236}">
                  <a16:creationId xmlns:a16="http://schemas.microsoft.com/office/drawing/2014/main" id="{1677F305-3EE1-80C8-C29A-7DBC16630F96}"/>
                </a:ext>
              </a:extLst>
            </p:cNvPr>
            <p:cNvSpPr/>
            <p:nvPr/>
          </p:nvSpPr>
          <p:spPr>
            <a:xfrm rot="19314904">
              <a:off x="9791417" y="3810204"/>
              <a:ext cx="1603037" cy="1739742"/>
            </a:xfrm>
            <a:prstGeom prst="pie">
              <a:avLst>
                <a:gd name="adj1" fmla="val 759377"/>
                <a:gd name="adj2" fmla="val 2280769"/>
              </a:avLst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FCA8D0-2026-0EFA-39FC-9FA0502C3E6C}"/>
                    </a:ext>
                  </a:extLst>
                </p:cNvPr>
                <p:cNvSpPr txBox="1"/>
                <p:nvPr/>
              </p:nvSpPr>
              <p:spPr>
                <a:xfrm>
                  <a:off x="10987596" y="4364203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B000611-BD31-8798-9973-C0BB64B22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7596" y="4364203"/>
                  <a:ext cx="37414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F6EBA6-1561-969C-0A4A-71A7BC2E8C47}"/>
              </a:ext>
            </a:extLst>
          </p:cNvPr>
          <p:cNvGrpSpPr/>
          <p:nvPr/>
        </p:nvGrpSpPr>
        <p:grpSpPr>
          <a:xfrm>
            <a:off x="8438060" y="1976973"/>
            <a:ext cx="2713637" cy="1310357"/>
            <a:chOff x="1376734" y="4835687"/>
            <a:chExt cx="3565276" cy="1036464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8156E230-2E6C-E832-4783-8A4ABE4F23B5}"/>
                </a:ext>
              </a:extLst>
            </p:cNvPr>
            <p:cNvSpPr/>
            <p:nvPr/>
          </p:nvSpPr>
          <p:spPr>
            <a:xfrm rot="10800000" flipV="1">
              <a:off x="2848315" y="5364749"/>
              <a:ext cx="427315" cy="507402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0F73783-3B30-9127-D115-A1B56F6DD2E6}"/>
                </a:ext>
              </a:extLst>
            </p:cNvPr>
            <p:cNvGrpSpPr/>
            <p:nvPr/>
          </p:nvGrpSpPr>
          <p:grpSpPr>
            <a:xfrm>
              <a:off x="1376734" y="4835687"/>
              <a:ext cx="3565276" cy="811727"/>
              <a:chOff x="1376734" y="4835687"/>
              <a:chExt cx="3565276" cy="811727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18DFFA2-87CB-4047-BD47-5DD2CC217E89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061973" y="5364749"/>
                <a:ext cx="1880037" cy="123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F863058-0585-8A65-CE11-7ABCC1D445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734" y="5365979"/>
                <a:ext cx="1409525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A843DB2-788B-334A-E198-C164D8BAB6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86259" y="4835687"/>
                <a:ext cx="48038" cy="530293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FF8C6BD-1141-5F61-10A2-6B14B7C309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532" y="4835687"/>
                <a:ext cx="15784" cy="8117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52F4937-5AD0-B34B-8072-54A73FDF5A4A}"/>
              </a:ext>
            </a:extLst>
          </p:cNvPr>
          <p:cNvCxnSpPr>
            <a:cxnSpLocks/>
          </p:cNvCxnSpPr>
          <p:nvPr/>
        </p:nvCxnSpPr>
        <p:spPr>
          <a:xfrm flipH="1">
            <a:off x="8429407" y="3065223"/>
            <a:ext cx="271363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397B64-4B04-D914-6E75-80424A12CC41}"/>
              </a:ext>
            </a:extLst>
          </p:cNvPr>
          <p:cNvCxnSpPr>
            <a:cxnSpLocks/>
          </p:cNvCxnSpPr>
          <p:nvPr/>
        </p:nvCxnSpPr>
        <p:spPr>
          <a:xfrm flipH="1">
            <a:off x="8427571" y="1858430"/>
            <a:ext cx="1836" cy="120679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48A7AE-CD79-C3D7-87E7-C1AF2BACBC5D}"/>
              </a:ext>
            </a:extLst>
          </p:cNvPr>
          <p:cNvSpPr txBox="1"/>
          <p:nvPr/>
        </p:nvSpPr>
        <p:spPr>
          <a:xfrm>
            <a:off x="10735401" y="3024383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E8A187-5ED3-74C6-60F6-B6985AA0799F}"/>
              </a:ext>
            </a:extLst>
          </p:cNvPr>
          <p:cNvSpPr txBox="1"/>
          <p:nvPr/>
        </p:nvSpPr>
        <p:spPr>
          <a:xfrm rot="16200000">
            <a:off x="7922545" y="2255546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</a:t>
            </a:r>
            <a:endParaRPr lang="en-US" sz="16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9FA9B4-B84C-5D42-19A0-2AED6EA37E92}"/>
              </a:ext>
            </a:extLst>
          </p:cNvPr>
          <p:cNvCxnSpPr/>
          <p:nvPr/>
        </p:nvCxnSpPr>
        <p:spPr>
          <a:xfrm>
            <a:off x="9302530" y="2573356"/>
            <a:ext cx="5111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865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2CDA9-9B80-8028-1441-DA1B19183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EF8A-C96B-5488-4521-637FEFAA6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made in reconstruction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02603-C59D-96A2-2462-B13BB9D1B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88884-95FB-A445-9774-99F0B760836D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2D33B-93AF-5D9C-4ECE-112B5436E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B6CAB-1221-0A57-8EF2-85CED06C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B4913-3498-F3DE-F463-DA7C5E75AC20}"/>
              </a:ext>
            </a:extLst>
          </p:cNvPr>
          <p:cNvSpPr txBox="1"/>
          <p:nvPr/>
        </p:nvSpPr>
        <p:spPr>
          <a:xfrm>
            <a:off x="103415" y="953614"/>
            <a:ext cx="271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plasma speed: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3C0ACC-9387-2B12-0F0B-85ACEA4D1A95}"/>
              </a:ext>
            </a:extLst>
          </p:cNvPr>
          <p:cNvSpPr txBox="1"/>
          <p:nvPr/>
        </p:nvSpPr>
        <p:spPr>
          <a:xfrm>
            <a:off x="84736" y="2389581"/>
            <a:ext cx="768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Timestamps do not need to be corrected before being used in reconstruction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93638E-900A-218F-087C-B326678A9085}"/>
              </a:ext>
            </a:extLst>
          </p:cNvPr>
          <p:cNvSpPr txBox="1"/>
          <p:nvPr/>
        </p:nvSpPr>
        <p:spPr>
          <a:xfrm>
            <a:off x="103415" y="5461654"/>
            <a:ext cx="12159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these assumptions break down at some scale. Goal is to find scale at which they break and estimate uncertainties as a result.</a:t>
            </a:r>
          </a:p>
          <a:p>
            <a:r>
              <a:rPr lang="en-US" dirty="0"/>
              <a:t>Methods for correcting these effects have also been suggested.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BECE5-1FA2-3944-F7C2-BE26F5E85848}"/>
              </a:ext>
            </a:extLst>
          </p:cNvPr>
          <p:cNvSpPr txBox="1"/>
          <p:nvPr/>
        </p:nvSpPr>
        <p:spPr>
          <a:xfrm>
            <a:off x="95066" y="3767869"/>
            <a:ext cx="557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 of track doesn’t affect our ability to reconstruct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368B39-10A8-41F9-3A78-A67B5C9EB255}"/>
              </a:ext>
            </a:extLst>
          </p:cNvPr>
          <p:cNvSpPr txBox="1"/>
          <p:nvPr/>
        </p:nvSpPr>
        <p:spPr>
          <a:xfrm>
            <a:off x="103415" y="4850349"/>
            <a:ext cx="161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(+ others …)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BBB3B2-9645-20FF-117E-F452D43316D1}"/>
              </a:ext>
            </a:extLst>
          </p:cNvPr>
          <p:cNvGrpSpPr/>
          <p:nvPr/>
        </p:nvGrpSpPr>
        <p:grpSpPr>
          <a:xfrm>
            <a:off x="3696623" y="767621"/>
            <a:ext cx="3971193" cy="886308"/>
            <a:chOff x="3438601" y="1340381"/>
            <a:chExt cx="5048502" cy="1047899"/>
          </a:xfrm>
        </p:grpSpPr>
        <p:pic>
          <p:nvPicPr>
            <p:cNvPr id="15" name="Content Placeholder 9" descr="Content Placeholder 9">
              <a:extLst>
                <a:ext uri="{FF2B5EF4-FFF2-40B4-BE49-F238E27FC236}">
                  <a16:creationId xmlns:a16="http://schemas.microsoft.com/office/drawing/2014/main" id="{8022DCE9-C411-2FAB-A60B-C5A71C40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3438601" y="1340381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7-point Star 15">
              <a:extLst>
                <a:ext uri="{FF2B5EF4-FFF2-40B4-BE49-F238E27FC236}">
                  <a16:creationId xmlns:a16="http://schemas.microsoft.com/office/drawing/2014/main" id="{1A0298D3-8981-1EBE-3448-FC43B65144DB}"/>
                </a:ext>
              </a:extLst>
            </p:cNvPr>
            <p:cNvSpPr/>
            <p:nvPr/>
          </p:nvSpPr>
          <p:spPr>
            <a:xfrm>
              <a:off x="6796838" y="1635365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4503DF1E-29D2-37DA-1D73-DC18A3D6C9EE}"/>
                </a:ext>
              </a:extLst>
            </p:cNvPr>
            <p:cNvSpPr/>
            <p:nvPr/>
          </p:nvSpPr>
          <p:spPr>
            <a:xfrm rot="10800000">
              <a:off x="3813979" y="1691610"/>
              <a:ext cx="2982859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5E9726C0-87D8-FA2E-0BAF-4E701DEB7C5A}"/>
                </a:ext>
              </a:extLst>
            </p:cNvPr>
            <p:cNvSpPr/>
            <p:nvPr/>
          </p:nvSpPr>
          <p:spPr>
            <a:xfrm rot="10800000" flipH="1">
              <a:off x="7096508" y="1701651"/>
              <a:ext cx="1031041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298D0F-3F3E-7A6D-007E-F0FB1E2965A2}"/>
              </a:ext>
            </a:extLst>
          </p:cNvPr>
          <p:cNvGrpSpPr/>
          <p:nvPr/>
        </p:nvGrpSpPr>
        <p:grpSpPr>
          <a:xfrm>
            <a:off x="6338239" y="3524620"/>
            <a:ext cx="4019753" cy="1534306"/>
            <a:chOff x="7142233" y="3810204"/>
            <a:chExt cx="5048502" cy="1739742"/>
          </a:xfrm>
        </p:grpSpPr>
        <p:pic>
          <p:nvPicPr>
            <p:cNvPr id="20" name="Content Placeholder 9" descr="Content Placeholder 9">
              <a:extLst>
                <a:ext uri="{FF2B5EF4-FFF2-40B4-BE49-F238E27FC236}">
                  <a16:creationId xmlns:a16="http://schemas.microsoft.com/office/drawing/2014/main" id="{55E916D6-6BE8-1506-8B9C-5A655A4F2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7142233" y="4231307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1" name="7-point Star 20">
              <a:extLst>
                <a:ext uri="{FF2B5EF4-FFF2-40B4-BE49-F238E27FC236}">
                  <a16:creationId xmlns:a16="http://schemas.microsoft.com/office/drawing/2014/main" id="{D7FDDA3B-3C9B-59DF-E023-DE87228C9E47}"/>
                </a:ext>
              </a:extLst>
            </p:cNvPr>
            <p:cNvSpPr/>
            <p:nvPr/>
          </p:nvSpPr>
          <p:spPr>
            <a:xfrm>
              <a:off x="10410158" y="4526291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C3B1F01-EA63-0B5F-8D13-A67B1FCB9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7715" y="4144274"/>
              <a:ext cx="2604335" cy="1234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Pie 22">
              <a:extLst>
                <a:ext uri="{FF2B5EF4-FFF2-40B4-BE49-F238E27FC236}">
                  <a16:creationId xmlns:a16="http://schemas.microsoft.com/office/drawing/2014/main" id="{A9B90BD3-66A1-E873-4B2D-5244E5EE4DA8}"/>
                </a:ext>
              </a:extLst>
            </p:cNvPr>
            <p:cNvSpPr/>
            <p:nvPr/>
          </p:nvSpPr>
          <p:spPr>
            <a:xfrm rot="19314904">
              <a:off x="9791417" y="3810204"/>
              <a:ext cx="1603037" cy="1739742"/>
            </a:xfrm>
            <a:prstGeom prst="pie">
              <a:avLst>
                <a:gd name="adj1" fmla="val 759377"/>
                <a:gd name="adj2" fmla="val 2280769"/>
              </a:avLst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AC0CCF8-9C96-881C-B73B-306CF4D8C1E9}"/>
                    </a:ext>
                  </a:extLst>
                </p:cNvPr>
                <p:cNvSpPr txBox="1"/>
                <p:nvPr/>
              </p:nvSpPr>
              <p:spPr>
                <a:xfrm>
                  <a:off x="10987596" y="4364203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B000611-BD31-8798-9973-C0BB64B22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7596" y="4364203"/>
                  <a:ext cx="37414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0673219-AB9C-BA1F-DCFD-619565AD126B}"/>
              </a:ext>
            </a:extLst>
          </p:cNvPr>
          <p:cNvGrpSpPr/>
          <p:nvPr/>
        </p:nvGrpSpPr>
        <p:grpSpPr>
          <a:xfrm>
            <a:off x="8438060" y="1976973"/>
            <a:ext cx="2713637" cy="1310357"/>
            <a:chOff x="1376734" y="4835687"/>
            <a:chExt cx="3565276" cy="1036464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2DC48E5C-2D0B-6368-3812-B2116A23338D}"/>
                </a:ext>
              </a:extLst>
            </p:cNvPr>
            <p:cNvSpPr/>
            <p:nvPr/>
          </p:nvSpPr>
          <p:spPr>
            <a:xfrm rot="10800000" flipV="1">
              <a:off x="2848315" y="5364749"/>
              <a:ext cx="427315" cy="507402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4ABC980-89B0-D90D-43B6-3DB7B6900B48}"/>
                </a:ext>
              </a:extLst>
            </p:cNvPr>
            <p:cNvGrpSpPr/>
            <p:nvPr/>
          </p:nvGrpSpPr>
          <p:grpSpPr>
            <a:xfrm>
              <a:off x="1376734" y="4835687"/>
              <a:ext cx="3565276" cy="811727"/>
              <a:chOff x="1376734" y="4835687"/>
              <a:chExt cx="3565276" cy="811727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EFDF65E-FE2A-0812-23DA-0BBD5E941C96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061973" y="5364749"/>
                <a:ext cx="1880037" cy="123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EAEC69D-09FD-8D85-4F3F-76A7D2942C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734" y="5365979"/>
                <a:ext cx="1409525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82449A0-4E2B-0D12-A9BC-57E33305E8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86259" y="4835687"/>
                <a:ext cx="48038" cy="530293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7E98B82-3F07-518A-B496-FD6509B9B8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532" y="4835687"/>
                <a:ext cx="15784" cy="8117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1767B8-4BC8-9F8A-8239-4B1784ADE5F4}"/>
              </a:ext>
            </a:extLst>
          </p:cNvPr>
          <p:cNvCxnSpPr>
            <a:cxnSpLocks/>
          </p:cNvCxnSpPr>
          <p:nvPr/>
        </p:nvCxnSpPr>
        <p:spPr>
          <a:xfrm flipH="1">
            <a:off x="8429407" y="3065223"/>
            <a:ext cx="271363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93F175-BB7D-6659-8BB5-929E09420F4C}"/>
              </a:ext>
            </a:extLst>
          </p:cNvPr>
          <p:cNvCxnSpPr>
            <a:cxnSpLocks/>
          </p:cNvCxnSpPr>
          <p:nvPr/>
        </p:nvCxnSpPr>
        <p:spPr>
          <a:xfrm flipH="1">
            <a:off x="8427571" y="1858430"/>
            <a:ext cx="1836" cy="120679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9C78E3F-A92A-6D11-C817-A58685122EEE}"/>
              </a:ext>
            </a:extLst>
          </p:cNvPr>
          <p:cNvSpPr txBox="1"/>
          <p:nvPr/>
        </p:nvSpPr>
        <p:spPr>
          <a:xfrm>
            <a:off x="10735401" y="3024383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8FAB4E-87B5-2A2B-CCFA-6E0A482F3FA7}"/>
              </a:ext>
            </a:extLst>
          </p:cNvPr>
          <p:cNvSpPr txBox="1"/>
          <p:nvPr/>
        </p:nvSpPr>
        <p:spPr>
          <a:xfrm rot="16200000">
            <a:off x="7922545" y="2255546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</a:t>
            </a:r>
            <a:endParaRPr lang="en-US" sz="16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95F970-41DC-6F0E-6CFF-7D4E1847BAE5}"/>
              </a:ext>
            </a:extLst>
          </p:cNvPr>
          <p:cNvCxnSpPr/>
          <p:nvPr/>
        </p:nvCxnSpPr>
        <p:spPr>
          <a:xfrm>
            <a:off x="9302530" y="2573356"/>
            <a:ext cx="5111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C70461F-1507-655E-EA39-D6B1DFC363BA}"/>
              </a:ext>
            </a:extLst>
          </p:cNvPr>
          <p:cNvSpPr/>
          <p:nvPr/>
        </p:nvSpPr>
        <p:spPr>
          <a:xfrm>
            <a:off x="386517" y="627953"/>
            <a:ext cx="10591403" cy="1176061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6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573EE-BE9D-0BC7-9BA9-DCC8BEFC6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7732B-9B39-438A-8BA7-F1D97D2B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1 – Constant Plasma Speed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F80E9-CA2D-01DA-67EF-030475814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2CD1-CBB5-BF43-9A3D-E8051F5459F5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FF2EA-81F5-C1BF-F180-E807285A3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3BC56-D077-8713-3214-BA7EBA35F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9141" y="6652846"/>
            <a:ext cx="2743200" cy="228600"/>
          </a:xfrm>
        </p:spPr>
        <p:txBody>
          <a:bodyPr/>
          <a:lstStyle/>
          <a:p>
            <a:fld id="{3C775C06-E6FF-2B41-9965-ECD387385993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A35B97-B74C-14E0-F5FD-8ECCBE163FBB}"/>
                  </a:ext>
                </a:extLst>
              </p:cNvPr>
              <p:cNvSpPr txBox="1"/>
              <p:nvPr/>
            </p:nvSpPr>
            <p:spPr>
              <a:xfrm>
                <a:off x="546793" y="1356564"/>
                <a:ext cx="1700594" cy="858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A35B97-B74C-14E0-F5FD-8ECCBE163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93" y="1356564"/>
                <a:ext cx="1700594" cy="858761"/>
              </a:xfrm>
              <a:prstGeom prst="rect">
                <a:avLst/>
              </a:prstGeom>
              <a:blipFill>
                <a:blip r:embed="rId2"/>
                <a:stretch>
                  <a:fillRect l="-2222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F2746E-C461-E7A0-A91B-C9D48EC3ADE9}"/>
              </a:ext>
            </a:extLst>
          </p:cNvPr>
          <p:cNvCxnSpPr/>
          <p:nvPr/>
        </p:nvCxnSpPr>
        <p:spPr>
          <a:xfrm>
            <a:off x="2247387" y="164858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2BE741-6AB3-E8C4-4467-C8F3866524A9}"/>
              </a:ext>
            </a:extLst>
          </p:cNvPr>
          <p:cNvSpPr txBox="1"/>
          <p:nvPr/>
        </p:nvSpPr>
        <p:spPr>
          <a:xfrm>
            <a:off x="211386" y="710918"/>
            <a:ext cx="63044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Previously assumed plasma moves with constant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Content Placeholder 9" descr="Content Placeholder 9">
            <a:extLst>
              <a:ext uri="{FF2B5EF4-FFF2-40B4-BE49-F238E27FC236}">
                <a16:creationId xmlns:a16="http://schemas.microsoft.com/office/drawing/2014/main" id="{529D6EF5-43E8-BBE1-7745-69A20EB404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6588731" y="1061581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6878BF-923B-4BE6-FA1B-789C4F038105}"/>
              </a:ext>
            </a:extLst>
          </p:cNvPr>
          <p:cNvCxnSpPr>
            <a:cxnSpLocks/>
          </p:cNvCxnSpPr>
          <p:nvPr/>
        </p:nvCxnSpPr>
        <p:spPr>
          <a:xfrm>
            <a:off x="10171824" y="2134418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43EB77-4CCE-B16B-0FD5-BD96CB7CDB4B}"/>
              </a:ext>
            </a:extLst>
          </p:cNvPr>
          <p:cNvCxnSpPr>
            <a:cxnSpLocks/>
          </p:cNvCxnSpPr>
          <p:nvPr/>
        </p:nvCxnSpPr>
        <p:spPr>
          <a:xfrm flipH="1">
            <a:off x="6755293" y="2134418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7CF7B1-09FD-4CC6-E1EA-7553305F97CF}"/>
              </a:ext>
            </a:extLst>
          </p:cNvPr>
          <p:cNvCxnSpPr>
            <a:cxnSpLocks/>
          </p:cNvCxnSpPr>
          <p:nvPr/>
        </p:nvCxnSpPr>
        <p:spPr>
          <a:xfrm>
            <a:off x="6714759" y="958623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5B7592-737B-3E3E-4891-DDB6D7AD45A1}"/>
              </a:ext>
            </a:extLst>
          </p:cNvPr>
          <p:cNvSpPr txBox="1"/>
          <p:nvPr/>
        </p:nvSpPr>
        <p:spPr>
          <a:xfrm>
            <a:off x="8948514" y="589291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920956-0C43-0FBA-88BB-A734D4EB442A}"/>
                  </a:ext>
                </a:extLst>
              </p:cNvPr>
              <p:cNvSpPr txBox="1"/>
              <p:nvPr/>
            </p:nvSpPr>
            <p:spPr>
              <a:xfrm>
                <a:off x="8320833" y="2142079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920956-0C43-0FBA-88BB-A734D4EB4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833" y="2142079"/>
                <a:ext cx="4726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A74834-601D-6C22-4DAA-5C80F02AB47C}"/>
                  </a:ext>
                </a:extLst>
              </p:cNvPr>
              <p:cNvSpPr txBox="1"/>
              <p:nvPr/>
            </p:nvSpPr>
            <p:spPr>
              <a:xfrm>
                <a:off x="10625465" y="2134418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A74834-601D-6C22-4DAA-5C80F02AB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465" y="2134418"/>
                <a:ext cx="4779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7-point Star 18">
            <a:extLst>
              <a:ext uri="{FF2B5EF4-FFF2-40B4-BE49-F238E27FC236}">
                <a16:creationId xmlns:a16="http://schemas.microsoft.com/office/drawing/2014/main" id="{80D1B75E-6D7C-4E17-35E9-CD31C31DB05C}"/>
              </a:ext>
            </a:extLst>
          </p:cNvPr>
          <p:cNvSpPr/>
          <p:nvPr/>
        </p:nvSpPr>
        <p:spPr>
          <a:xfrm>
            <a:off x="9946968" y="1356565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5FFA39-A3DB-04F8-89D1-0070B954E0F0}"/>
              </a:ext>
            </a:extLst>
          </p:cNvPr>
          <p:cNvCxnSpPr>
            <a:stCxn id="16" idx="2"/>
            <a:endCxn id="12" idx="2"/>
          </p:cNvCxnSpPr>
          <p:nvPr/>
        </p:nvCxnSpPr>
        <p:spPr>
          <a:xfrm>
            <a:off x="9112982" y="958623"/>
            <a:ext cx="0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96A79C-F83E-8697-F365-820DD3CC3B80}"/>
              </a:ext>
            </a:extLst>
          </p:cNvPr>
          <p:cNvCxnSpPr/>
          <p:nvPr/>
        </p:nvCxnSpPr>
        <p:spPr>
          <a:xfrm>
            <a:off x="9112982" y="1356564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BE61F5-529E-827E-2D95-8CF54418DBBB}"/>
              </a:ext>
            </a:extLst>
          </p:cNvPr>
          <p:cNvSpPr txBox="1"/>
          <p:nvPr/>
        </p:nvSpPr>
        <p:spPr>
          <a:xfrm>
            <a:off x="9376728" y="10768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480FF8A-1C7A-48DF-D3E5-5D79EBCA6AE6}"/>
              </a:ext>
            </a:extLst>
          </p:cNvPr>
          <p:cNvSpPr/>
          <p:nvPr/>
        </p:nvSpPr>
        <p:spPr>
          <a:xfrm rot="10800000">
            <a:off x="6964109" y="1412810"/>
            <a:ext cx="2982859" cy="218781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DD355F33-956D-8EA5-78FE-1D75B1EC0724}"/>
              </a:ext>
            </a:extLst>
          </p:cNvPr>
          <p:cNvSpPr/>
          <p:nvPr/>
        </p:nvSpPr>
        <p:spPr>
          <a:xfrm>
            <a:off x="10266212" y="1407297"/>
            <a:ext cx="1036360" cy="243523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45711C-563D-F0A7-308F-A57F8487CC0E}"/>
                  </a:ext>
                </a:extLst>
              </p:cNvPr>
              <p:cNvSpPr txBox="1"/>
              <p:nvPr/>
            </p:nvSpPr>
            <p:spPr>
              <a:xfrm>
                <a:off x="2807630" y="1360740"/>
                <a:ext cx="2728376" cy="661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45711C-563D-F0A7-308F-A57F8487C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630" y="1360740"/>
                <a:ext cx="2728376" cy="661976"/>
              </a:xfrm>
              <a:prstGeom prst="rect">
                <a:avLst/>
              </a:prstGeom>
              <a:blipFill>
                <a:blip r:embed="rId6"/>
                <a:stretch>
                  <a:fillRect l="-2326" t="-1887" r="-465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235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B6177-3C95-5861-2E15-303FE1432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2FAFC-F01D-DC0E-CF99-D6DA7790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1 – Constant Plasma Speed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3503A-4798-ED93-76BF-00D6DF70F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6F682-71FD-2141-84C7-76DC8FCD5313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4A979-7111-740B-426D-F746527DA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09105-DAFB-2A15-47C1-5679C33A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9141" y="6652846"/>
            <a:ext cx="2743200" cy="228600"/>
          </a:xfrm>
        </p:spPr>
        <p:txBody>
          <a:bodyPr/>
          <a:lstStyle/>
          <a:p>
            <a:fld id="{3C775C06-E6FF-2B41-9965-ECD387385993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8F908C-E09E-5EF9-1D14-F4FDC663A9C1}"/>
                  </a:ext>
                </a:extLst>
              </p:cNvPr>
              <p:cNvSpPr txBox="1"/>
              <p:nvPr/>
            </p:nvSpPr>
            <p:spPr>
              <a:xfrm>
                <a:off x="546793" y="1356564"/>
                <a:ext cx="1700594" cy="858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8F908C-E09E-5EF9-1D14-F4FDC663A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93" y="1356564"/>
                <a:ext cx="1700594" cy="858761"/>
              </a:xfrm>
              <a:prstGeom prst="rect">
                <a:avLst/>
              </a:prstGeom>
              <a:blipFill>
                <a:blip r:embed="rId2"/>
                <a:stretch>
                  <a:fillRect l="-2222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DCFB49-EDB5-1054-E0A6-359DC72D0A7B}"/>
              </a:ext>
            </a:extLst>
          </p:cNvPr>
          <p:cNvCxnSpPr/>
          <p:nvPr/>
        </p:nvCxnSpPr>
        <p:spPr>
          <a:xfrm>
            <a:off x="2247387" y="164858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9" descr="Content Placeholder 9">
            <a:extLst>
              <a:ext uri="{FF2B5EF4-FFF2-40B4-BE49-F238E27FC236}">
                <a16:creationId xmlns:a16="http://schemas.microsoft.com/office/drawing/2014/main" id="{465057AE-0F9B-F623-3FD9-FA93A8D3A8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6588731" y="1061581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E8D363-1A67-7C1F-9E37-CED4E1CA9BDF}"/>
              </a:ext>
            </a:extLst>
          </p:cNvPr>
          <p:cNvCxnSpPr>
            <a:cxnSpLocks/>
          </p:cNvCxnSpPr>
          <p:nvPr/>
        </p:nvCxnSpPr>
        <p:spPr>
          <a:xfrm>
            <a:off x="10171824" y="2134418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B6F275-7BC1-FCE2-4557-07DBEBFD0511}"/>
              </a:ext>
            </a:extLst>
          </p:cNvPr>
          <p:cNvCxnSpPr>
            <a:cxnSpLocks/>
          </p:cNvCxnSpPr>
          <p:nvPr/>
        </p:nvCxnSpPr>
        <p:spPr>
          <a:xfrm flipH="1">
            <a:off x="6755293" y="2134418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EBA046-6838-9613-BB93-CE7146D23803}"/>
              </a:ext>
            </a:extLst>
          </p:cNvPr>
          <p:cNvCxnSpPr>
            <a:cxnSpLocks/>
          </p:cNvCxnSpPr>
          <p:nvPr/>
        </p:nvCxnSpPr>
        <p:spPr>
          <a:xfrm>
            <a:off x="6714759" y="958623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A852D24-B484-0D5C-2401-A4501568AC67}"/>
              </a:ext>
            </a:extLst>
          </p:cNvPr>
          <p:cNvSpPr txBox="1"/>
          <p:nvPr/>
        </p:nvSpPr>
        <p:spPr>
          <a:xfrm>
            <a:off x="8948514" y="589291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F6103D-1C2C-5790-29D8-96AC299BCBE7}"/>
                  </a:ext>
                </a:extLst>
              </p:cNvPr>
              <p:cNvSpPr txBox="1"/>
              <p:nvPr/>
            </p:nvSpPr>
            <p:spPr>
              <a:xfrm>
                <a:off x="8320833" y="2142079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F6103D-1C2C-5790-29D8-96AC299BC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833" y="2142079"/>
                <a:ext cx="4726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76D671-B08F-214A-E72B-4857F53F52E9}"/>
                  </a:ext>
                </a:extLst>
              </p:cNvPr>
              <p:cNvSpPr txBox="1"/>
              <p:nvPr/>
            </p:nvSpPr>
            <p:spPr>
              <a:xfrm>
                <a:off x="10625465" y="2134418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76D671-B08F-214A-E72B-4857F53F5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465" y="2134418"/>
                <a:ext cx="4779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7-point Star 18">
            <a:extLst>
              <a:ext uri="{FF2B5EF4-FFF2-40B4-BE49-F238E27FC236}">
                <a16:creationId xmlns:a16="http://schemas.microsoft.com/office/drawing/2014/main" id="{CA72630B-5E1F-C5E0-3B38-19B2DE992D8F}"/>
              </a:ext>
            </a:extLst>
          </p:cNvPr>
          <p:cNvSpPr/>
          <p:nvPr/>
        </p:nvSpPr>
        <p:spPr>
          <a:xfrm>
            <a:off x="9946968" y="1356565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4C8CAC-C088-C677-C418-818F26EA22D0}"/>
              </a:ext>
            </a:extLst>
          </p:cNvPr>
          <p:cNvCxnSpPr>
            <a:stCxn id="16" idx="2"/>
            <a:endCxn id="12" idx="2"/>
          </p:cNvCxnSpPr>
          <p:nvPr/>
        </p:nvCxnSpPr>
        <p:spPr>
          <a:xfrm>
            <a:off x="9112982" y="958623"/>
            <a:ext cx="0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21283B-5E18-D069-69AA-CD36D8EC3520}"/>
              </a:ext>
            </a:extLst>
          </p:cNvPr>
          <p:cNvCxnSpPr/>
          <p:nvPr/>
        </p:nvCxnSpPr>
        <p:spPr>
          <a:xfrm>
            <a:off x="9112982" y="1356564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DD79B07-5185-B8D3-A522-78E051F632EA}"/>
              </a:ext>
            </a:extLst>
          </p:cNvPr>
          <p:cNvSpPr txBox="1"/>
          <p:nvPr/>
        </p:nvSpPr>
        <p:spPr>
          <a:xfrm>
            <a:off x="9376728" y="10768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BA42854-E6F1-71EE-413D-D92A4F42275C}"/>
              </a:ext>
            </a:extLst>
          </p:cNvPr>
          <p:cNvSpPr/>
          <p:nvPr/>
        </p:nvSpPr>
        <p:spPr>
          <a:xfrm rot="10800000">
            <a:off x="6964109" y="1412810"/>
            <a:ext cx="2982859" cy="218781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2CFF350B-4447-B006-4A82-20E74C874163}"/>
              </a:ext>
            </a:extLst>
          </p:cNvPr>
          <p:cNvSpPr/>
          <p:nvPr/>
        </p:nvSpPr>
        <p:spPr>
          <a:xfrm>
            <a:off x="10266212" y="1407297"/>
            <a:ext cx="1036360" cy="243523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B528A8-DE1A-D80E-A9D7-74776E4352EB}"/>
                  </a:ext>
                </a:extLst>
              </p:cNvPr>
              <p:cNvSpPr txBox="1"/>
              <p:nvPr/>
            </p:nvSpPr>
            <p:spPr>
              <a:xfrm>
                <a:off x="2807630" y="1360740"/>
                <a:ext cx="2728376" cy="661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B528A8-DE1A-D80E-A9D7-74776E435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630" y="1360740"/>
                <a:ext cx="2728376" cy="661976"/>
              </a:xfrm>
              <a:prstGeom prst="rect">
                <a:avLst/>
              </a:prstGeom>
              <a:blipFill>
                <a:blip r:embed="rId6"/>
                <a:stretch>
                  <a:fillRect l="-2326" t="-1887" r="-465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0809CEB-AD4B-050E-E5F2-218C9960522E}"/>
              </a:ext>
            </a:extLst>
          </p:cNvPr>
          <p:cNvSpPr txBox="1"/>
          <p:nvPr/>
        </p:nvSpPr>
        <p:spPr>
          <a:xfrm>
            <a:off x="211386" y="710918"/>
            <a:ext cx="63044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Previously assumed plasma moves with constant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 plasma to decelerate due to voltage drop over anode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7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BA18C-4CB9-734A-B504-209000BBB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9F386-5C3A-ED69-E89C-6E641D9E9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1 – Constant Plasma Speed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9BE16-984D-8E17-C459-9FBB9390F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5EDB-08C7-7242-9C26-92D533AB0712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FEFA5-B975-E54A-C849-FB798DA3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EEFBA-E1FB-F0F1-1966-663B782F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9141" y="6652846"/>
            <a:ext cx="2743200" cy="228600"/>
          </a:xfrm>
        </p:spPr>
        <p:txBody>
          <a:bodyPr/>
          <a:lstStyle/>
          <a:p>
            <a:fld id="{3C775C06-E6FF-2B41-9965-ECD387385993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85FA65-8B12-99BA-4D42-3ECC0A95A293}"/>
                  </a:ext>
                </a:extLst>
              </p:cNvPr>
              <p:cNvSpPr txBox="1"/>
              <p:nvPr/>
            </p:nvSpPr>
            <p:spPr>
              <a:xfrm>
                <a:off x="546793" y="1356564"/>
                <a:ext cx="1700594" cy="858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85FA65-8B12-99BA-4D42-3ECC0A95A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93" y="1356564"/>
                <a:ext cx="1700594" cy="858761"/>
              </a:xfrm>
              <a:prstGeom prst="rect">
                <a:avLst/>
              </a:prstGeom>
              <a:blipFill>
                <a:blip r:embed="rId2"/>
                <a:stretch>
                  <a:fillRect l="-2222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64C926-2E64-5736-C9F8-1EC3526620E7}"/>
              </a:ext>
            </a:extLst>
          </p:cNvPr>
          <p:cNvCxnSpPr/>
          <p:nvPr/>
        </p:nvCxnSpPr>
        <p:spPr>
          <a:xfrm>
            <a:off x="2247387" y="164858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9" descr="Content Placeholder 9">
            <a:extLst>
              <a:ext uri="{FF2B5EF4-FFF2-40B4-BE49-F238E27FC236}">
                <a16:creationId xmlns:a16="http://schemas.microsoft.com/office/drawing/2014/main" id="{3F465DD6-95D1-57D1-EDC4-A796180A0B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6588731" y="1061581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CC3EAD-C11D-46BF-FF1A-F5E520CD258B}"/>
              </a:ext>
            </a:extLst>
          </p:cNvPr>
          <p:cNvCxnSpPr>
            <a:cxnSpLocks/>
          </p:cNvCxnSpPr>
          <p:nvPr/>
        </p:nvCxnSpPr>
        <p:spPr>
          <a:xfrm>
            <a:off x="10171824" y="2134418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B6CAA7-DBFB-6BD2-8F54-1B2C9CF0DD9F}"/>
              </a:ext>
            </a:extLst>
          </p:cNvPr>
          <p:cNvCxnSpPr>
            <a:cxnSpLocks/>
          </p:cNvCxnSpPr>
          <p:nvPr/>
        </p:nvCxnSpPr>
        <p:spPr>
          <a:xfrm flipH="1">
            <a:off x="6755293" y="2134418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0EC96C-D34B-FCD1-F219-150B4C1FBB67}"/>
              </a:ext>
            </a:extLst>
          </p:cNvPr>
          <p:cNvCxnSpPr>
            <a:cxnSpLocks/>
          </p:cNvCxnSpPr>
          <p:nvPr/>
        </p:nvCxnSpPr>
        <p:spPr>
          <a:xfrm>
            <a:off x="6714759" y="958623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6EFCBC8-C733-BCE6-0340-956968F7AEE7}"/>
              </a:ext>
            </a:extLst>
          </p:cNvPr>
          <p:cNvSpPr txBox="1"/>
          <p:nvPr/>
        </p:nvSpPr>
        <p:spPr>
          <a:xfrm>
            <a:off x="8948514" y="589291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35F4DA-BE92-2B31-2C57-268F34FB2090}"/>
                  </a:ext>
                </a:extLst>
              </p:cNvPr>
              <p:cNvSpPr txBox="1"/>
              <p:nvPr/>
            </p:nvSpPr>
            <p:spPr>
              <a:xfrm>
                <a:off x="8320833" y="2142079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35F4DA-BE92-2B31-2C57-268F34FB2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833" y="2142079"/>
                <a:ext cx="4726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78CDD1-E223-59CE-1549-54B3267218F3}"/>
                  </a:ext>
                </a:extLst>
              </p:cNvPr>
              <p:cNvSpPr txBox="1"/>
              <p:nvPr/>
            </p:nvSpPr>
            <p:spPr>
              <a:xfrm>
                <a:off x="10625465" y="2134418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78CDD1-E223-59CE-1549-54B326721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465" y="2134418"/>
                <a:ext cx="4779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7-point Star 18">
            <a:extLst>
              <a:ext uri="{FF2B5EF4-FFF2-40B4-BE49-F238E27FC236}">
                <a16:creationId xmlns:a16="http://schemas.microsoft.com/office/drawing/2014/main" id="{E53D8A68-1B10-2490-AAC4-5B445CCB728D}"/>
              </a:ext>
            </a:extLst>
          </p:cNvPr>
          <p:cNvSpPr/>
          <p:nvPr/>
        </p:nvSpPr>
        <p:spPr>
          <a:xfrm>
            <a:off x="9946968" y="1356565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2B6763-9F2D-E976-9280-78AF151736E7}"/>
              </a:ext>
            </a:extLst>
          </p:cNvPr>
          <p:cNvCxnSpPr>
            <a:stCxn id="16" idx="2"/>
            <a:endCxn id="12" idx="2"/>
          </p:cNvCxnSpPr>
          <p:nvPr/>
        </p:nvCxnSpPr>
        <p:spPr>
          <a:xfrm>
            <a:off x="9112982" y="958623"/>
            <a:ext cx="0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BAF6AD-2563-8C01-3A72-09212AF6F0FC}"/>
              </a:ext>
            </a:extLst>
          </p:cNvPr>
          <p:cNvCxnSpPr/>
          <p:nvPr/>
        </p:nvCxnSpPr>
        <p:spPr>
          <a:xfrm>
            <a:off x="9112982" y="1356564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9E405F-93DD-DA7C-D434-4D0C28A4E355}"/>
              </a:ext>
            </a:extLst>
          </p:cNvPr>
          <p:cNvSpPr txBox="1"/>
          <p:nvPr/>
        </p:nvSpPr>
        <p:spPr>
          <a:xfrm>
            <a:off x="9376728" y="10768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E412F7C-947E-26E9-D2D1-DC6110EE9510}"/>
              </a:ext>
            </a:extLst>
          </p:cNvPr>
          <p:cNvSpPr/>
          <p:nvPr/>
        </p:nvSpPr>
        <p:spPr>
          <a:xfrm rot="10800000">
            <a:off x="6964109" y="1412810"/>
            <a:ext cx="2982859" cy="218781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E262483-DAD6-5801-9C52-19F70BF2A352}"/>
              </a:ext>
            </a:extLst>
          </p:cNvPr>
          <p:cNvSpPr/>
          <p:nvPr/>
        </p:nvSpPr>
        <p:spPr>
          <a:xfrm>
            <a:off x="10266212" y="1407297"/>
            <a:ext cx="1036360" cy="243523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1C5EB9-647B-1663-5BB3-56AD175AA1D9}"/>
                  </a:ext>
                </a:extLst>
              </p:cNvPr>
              <p:cNvSpPr txBox="1"/>
              <p:nvPr/>
            </p:nvSpPr>
            <p:spPr>
              <a:xfrm>
                <a:off x="2807630" y="1360740"/>
                <a:ext cx="2728376" cy="661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1C5EB9-647B-1663-5BB3-56AD175AA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630" y="1360740"/>
                <a:ext cx="2728376" cy="661976"/>
              </a:xfrm>
              <a:prstGeom prst="rect">
                <a:avLst/>
              </a:prstGeom>
              <a:blipFill>
                <a:blip r:embed="rId6"/>
                <a:stretch>
                  <a:fillRect l="-2326" t="-1887" r="-465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8DA4CEE-38A1-D5CE-17FB-82810F1FE663}"/>
              </a:ext>
            </a:extLst>
          </p:cNvPr>
          <p:cNvSpPr txBox="1"/>
          <p:nvPr/>
        </p:nvSpPr>
        <p:spPr>
          <a:xfrm>
            <a:off x="211386" y="710918"/>
            <a:ext cx="63044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Previously assumed plasma moves with constant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 plasma to decelerate due to voltage drop over anode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Voltage change is related to discharge of a capacitor connected to anode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9BAEC2-843A-5E7B-D379-96A6B22070F4}"/>
              </a:ext>
            </a:extLst>
          </p:cNvPr>
          <p:cNvGrpSpPr/>
          <p:nvPr/>
        </p:nvGrpSpPr>
        <p:grpSpPr>
          <a:xfrm>
            <a:off x="7009324" y="3189541"/>
            <a:ext cx="5191136" cy="1467616"/>
            <a:chOff x="6714759" y="3386669"/>
            <a:chExt cx="5191136" cy="146761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E954F7-7D7D-72DE-B4B7-D32D796A3BE8}"/>
                </a:ext>
              </a:extLst>
            </p:cNvPr>
            <p:cNvCxnSpPr/>
            <p:nvPr/>
          </p:nvCxnSpPr>
          <p:spPr>
            <a:xfrm>
              <a:off x="6760238" y="3757462"/>
              <a:ext cx="387441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11E3EA-E4AD-12AA-0E6E-E74E53D71497}"/>
                </a:ext>
              </a:extLst>
            </p:cNvPr>
            <p:cNvSpPr txBox="1"/>
            <p:nvPr/>
          </p:nvSpPr>
          <p:spPr>
            <a:xfrm>
              <a:off x="8181443" y="3386669"/>
              <a:ext cx="1142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Anode wire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EAD78AD-BB42-923F-D2BA-B25B2C0CA640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655" y="3749120"/>
              <a:ext cx="0" cy="5873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6220687-0B92-836A-8623-73C25EA4378C}"/>
                </a:ext>
              </a:extLst>
            </p:cNvPr>
            <p:cNvCxnSpPr>
              <a:cxnSpLocks/>
            </p:cNvCxnSpPr>
            <p:nvPr/>
          </p:nvCxnSpPr>
          <p:spPr>
            <a:xfrm>
              <a:off x="10479009" y="4336505"/>
              <a:ext cx="3112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603405D-C4D9-F9F9-801D-0D0861AF6602}"/>
                </a:ext>
              </a:extLst>
            </p:cNvPr>
            <p:cNvCxnSpPr>
              <a:cxnSpLocks/>
            </p:cNvCxnSpPr>
            <p:nvPr/>
          </p:nvCxnSpPr>
          <p:spPr>
            <a:xfrm>
              <a:off x="10481296" y="4411732"/>
              <a:ext cx="3112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27E939F-A585-DD42-40B8-F81978B23DFC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942" y="4411732"/>
              <a:ext cx="0" cy="1781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60C8DDD-AD75-CF70-702A-43695AC65C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655" y="4149570"/>
              <a:ext cx="98883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5DE9F8-2017-AFF6-5E6C-56B45F2904D4}"/>
                </a:ext>
              </a:extLst>
            </p:cNvPr>
            <p:cNvSpPr txBox="1"/>
            <p:nvPr/>
          </p:nvSpPr>
          <p:spPr>
            <a:xfrm>
              <a:off x="11562531" y="389726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D13E02-EACD-7857-0B78-635FA11BAFE0}"/>
                </a:ext>
              </a:extLst>
            </p:cNvPr>
            <p:cNvSpPr txBox="1"/>
            <p:nvPr/>
          </p:nvSpPr>
          <p:spPr>
            <a:xfrm rot="5400000">
              <a:off x="10535538" y="449793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BF05071-7157-6C90-1F87-7827AB91B17E}"/>
                </a:ext>
              </a:extLst>
            </p:cNvPr>
            <p:cNvSpPr/>
            <p:nvPr/>
          </p:nvSpPr>
          <p:spPr>
            <a:xfrm>
              <a:off x="10531263" y="3410566"/>
              <a:ext cx="155645" cy="63224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27047B6-2318-7F94-96C1-B639090B000A}"/>
                </a:ext>
              </a:extLst>
            </p:cNvPr>
            <p:cNvSpPr/>
            <p:nvPr/>
          </p:nvSpPr>
          <p:spPr>
            <a:xfrm>
              <a:off x="6714759" y="3447628"/>
              <a:ext cx="155645" cy="63224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06F5907-A023-0D1E-3ABD-F7D184A68136}"/>
                    </a:ext>
                  </a:extLst>
                </p:cNvPr>
                <p:cNvSpPr txBox="1"/>
                <p:nvPr/>
              </p:nvSpPr>
              <p:spPr>
                <a:xfrm>
                  <a:off x="10684689" y="4196176"/>
                  <a:ext cx="5225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06F5907-A023-0D1E-3ABD-F7D184A681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4689" y="4196176"/>
                  <a:ext cx="52251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85023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81750-FDD9-9EBC-4447-F050BB59A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BAEEB-637B-32A1-6261-0704147F4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1 – Constant Plasma Speed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A3130-CE58-3FB3-4FAE-5785833A0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7E33-BB75-7244-BA53-F5E8F9B77A04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E30D5-79FA-41B5-D357-F9927D6FB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B112E-7765-4D85-361A-7996FE0D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9141" y="6652846"/>
            <a:ext cx="2743200" cy="228600"/>
          </a:xfrm>
        </p:spPr>
        <p:txBody>
          <a:bodyPr/>
          <a:lstStyle/>
          <a:p>
            <a:fld id="{3C775C06-E6FF-2B41-9965-ECD387385993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01B36C-C8CF-5A09-F014-EF81B50DC3C6}"/>
                  </a:ext>
                </a:extLst>
              </p:cNvPr>
              <p:cNvSpPr txBox="1"/>
              <p:nvPr/>
            </p:nvSpPr>
            <p:spPr>
              <a:xfrm>
                <a:off x="546793" y="1356564"/>
                <a:ext cx="1700594" cy="858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01B36C-C8CF-5A09-F014-EF81B50DC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93" y="1356564"/>
                <a:ext cx="1700594" cy="858761"/>
              </a:xfrm>
              <a:prstGeom prst="rect">
                <a:avLst/>
              </a:prstGeom>
              <a:blipFill>
                <a:blip r:embed="rId2"/>
                <a:stretch>
                  <a:fillRect l="-2222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F8E717-8A06-C6F5-E5D2-58BB0AE5E3B4}"/>
              </a:ext>
            </a:extLst>
          </p:cNvPr>
          <p:cNvCxnSpPr/>
          <p:nvPr/>
        </p:nvCxnSpPr>
        <p:spPr>
          <a:xfrm>
            <a:off x="2247387" y="164858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9" descr="Content Placeholder 9">
            <a:extLst>
              <a:ext uri="{FF2B5EF4-FFF2-40B4-BE49-F238E27FC236}">
                <a16:creationId xmlns:a16="http://schemas.microsoft.com/office/drawing/2014/main" id="{E7578E22-60ED-78F5-AD2F-9EFAC88F62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6588731" y="1061581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97EB66-AF37-6312-DEEC-550548D6C64F}"/>
              </a:ext>
            </a:extLst>
          </p:cNvPr>
          <p:cNvCxnSpPr>
            <a:cxnSpLocks/>
          </p:cNvCxnSpPr>
          <p:nvPr/>
        </p:nvCxnSpPr>
        <p:spPr>
          <a:xfrm>
            <a:off x="10171824" y="2134418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2488AD-5662-BEB1-34AE-D78F8999ABD6}"/>
              </a:ext>
            </a:extLst>
          </p:cNvPr>
          <p:cNvCxnSpPr>
            <a:cxnSpLocks/>
          </p:cNvCxnSpPr>
          <p:nvPr/>
        </p:nvCxnSpPr>
        <p:spPr>
          <a:xfrm flipH="1">
            <a:off x="6755293" y="2134418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C2CFD3-99A8-472F-CEB0-6B699852729E}"/>
              </a:ext>
            </a:extLst>
          </p:cNvPr>
          <p:cNvCxnSpPr>
            <a:cxnSpLocks/>
          </p:cNvCxnSpPr>
          <p:nvPr/>
        </p:nvCxnSpPr>
        <p:spPr>
          <a:xfrm>
            <a:off x="6714759" y="958623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302E0C3-60ED-4517-80D9-118685115FCB}"/>
              </a:ext>
            </a:extLst>
          </p:cNvPr>
          <p:cNvSpPr txBox="1"/>
          <p:nvPr/>
        </p:nvSpPr>
        <p:spPr>
          <a:xfrm>
            <a:off x="8948514" y="589291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7DDE07-9E07-6A7B-90E5-9A9DF237EC4D}"/>
                  </a:ext>
                </a:extLst>
              </p:cNvPr>
              <p:cNvSpPr txBox="1"/>
              <p:nvPr/>
            </p:nvSpPr>
            <p:spPr>
              <a:xfrm>
                <a:off x="8320833" y="2142079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7DDE07-9E07-6A7B-90E5-9A9DF237E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833" y="2142079"/>
                <a:ext cx="4726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71BDF6-6FE6-1975-D02C-D86A380F3672}"/>
                  </a:ext>
                </a:extLst>
              </p:cNvPr>
              <p:cNvSpPr txBox="1"/>
              <p:nvPr/>
            </p:nvSpPr>
            <p:spPr>
              <a:xfrm>
                <a:off x="10625465" y="2134418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71BDF6-6FE6-1975-D02C-D86A380F3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465" y="2134418"/>
                <a:ext cx="4779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7-point Star 18">
            <a:extLst>
              <a:ext uri="{FF2B5EF4-FFF2-40B4-BE49-F238E27FC236}">
                <a16:creationId xmlns:a16="http://schemas.microsoft.com/office/drawing/2014/main" id="{73359E98-6387-951A-B3D2-502EEE0B61B0}"/>
              </a:ext>
            </a:extLst>
          </p:cNvPr>
          <p:cNvSpPr/>
          <p:nvPr/>
        </p:nvSpPr>
        <p:spPr>
          <a:xfrm>
            <a:off x="9946968" y="1356565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8C4020-70D6-EDA5-91F1-D6EF1E2954C8}"/>
              </a:ext>
            </a:extLst>
          </p:cNvPr>
          <p:cNvCxnSpPr>
            <a:stCxn id="16" idx="2"/>
            <a:endCxn id="12" idx="2"/>
          </p:cNvCxnSpPr>
          <p:nvPr/>
        </p:nvCxnSpPr>
        <p:spPr>
          <a:xfrm>
            <a:off x="9112982" y="958623"/>
            <a:ext cx="0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50B9F4-5A1E-F6DA-3777-2BA8C926AC18}"/>
              </a:ext>
            </a:extLst>
          </p:cNvPr>
          <p:cNvCxnSpPr/>
          <p:nvPr/>
        </p:nvCxnSpPr>
        <p:spPr>
          <a:xfrm>
            <a:off x="9112982" y="1356564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5804CF6-26F1-A24A-287A-83BA49C5BF20}"/>
              </a:ext>
            </a:extLst>
          </p:cNvPr>
          <p:cNvSpPr txBox="1"/>
          <p:nvPr/>
        </p:nvSpPr>
        <p:spPr>
          <a:xfrm>
            <a:off x="9376728" y="10768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EB4C9B0-A546-A69D-6CE0-A1A0E8FA235D}"/>
              </a:ext>
            </a:extLst>
          </p:cNvPr>
          <p:cNvSpPr/>
          <p:nvPr/>
        </p:nvSpPr>
        <p:spPr>
          <a:xfrm rot="10800000">
            <a:off x="6964109" y="1412810"/>
            <a:ext cx="2982859" cy="218781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46B23D1-42EA-5FC1-2BCC-217A86B4CEEE}"/>
              </a:ext>
            </a:extLst>
          </p:cNvPr>
          <p:cNvSpPr/>
          <p:nvPr/>
        </p:nvSpPr>
        <p:spPr>
          <a:xfrm>
            <a:off x="10266212" y="1407297"/>
            <a:ext cx="1036360" cy="243523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D37195-3182-A639-2D3F-2FC3DFD832A4}"/>
                  </a:ext>
                </a:extLst>
              </p:cNvPr>
              <p:cNvSpPr txBox="1"/>
              <p:nvPr/>
            </p:nvSpPr>
            <p:spPr>
              <a:xfrm>
                <a:off x="2807630" y="1360740"/>
                <a:ext cx="2728376" cy="661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D37195-3182-A639-2D3F-2FC3DFD83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630" y="1360740"/>
                <a:ext cx="2728376" cy="661976"/>
              </a:xfrm>
              <a:prstGeom prst="rect">
                <a:avLst/>
              </a:prstGeom>
              <a:blipFill>
                <a:blip r:embed="rId6"/>
                <a:stretch>
                  <a:fillRect l="-2326" t="-1887" r="-465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5C1B97E-21C2-3C72-9665-E45C0D0E7299}"/>
              </a:ext>
            </a:extLst>
          </p:cNvPr>
          <p:cNvSpPr txBox="1"/>
          <p:nvPr/>
        </p:nvSpPr>
        <p:spPr>
          <a:xfrm>
            <a:off x="211386" y="710918"/>
            <a:ext cx="63044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Previously assumed plasma moves with constant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 plasma to decelerate due to voltage drop over anode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Voltage change is related to discharge of a capacitor connected to anode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NEMO-3 accounted for this effect using a correction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0486C1-736D-5689-D72C-755319E787D9}"/>
              </a:ext>
            </a:extLst>
          </p:cNvPr>
          <p:cNvGrpSpPr/>
          <p:nvPr/>
        </p:nvGrpSpPr>
        <p:grpSpPr>
          <a:xfrm>
            <a:off x="7009324" y="3189541"/>
            <a:ext cx="5191136" cy="1467616"/>
            <a:chOff x="6714759" y="3386669"/>
            <a:chExt cx="5191136" cy="146761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B777CB1-130E-22D9-6281-C4AC2918B330}"/>
                </a:ext>
              </a:extLst>
            </p:cNvPr>
            <p:cNvCxnSpPr/>
            <p:nvPr/>
          </p:nvCxnSpPr>
          <p:spPr>
            <a:xfrm>
              <a:off x="6760238" y="3757462"/>
              <a:ext cx="387441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84ACD2-133C-5853-15A6-A33603C75BA3}"/>
                </a:ext>
              </a:extLst>
            </p:cNvPr>
            <p:cNvSpPr txBox="1"/>
            <p:nvPr/>
          </p:nvSpPr>
          <p:spPr>
            <a:xfrm>
              <a:off x="8181443" y="3386669"/>
              <a:ext cx="1142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Anode wire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2ED514-90EA-1ECB-89B0-3A5C767F4E4C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655" y="3749120"/>
              <a:ext cx="0" cy="5873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8D0A604-CA90-73C7-43EC-EE4204B6E29E}"/>
                </a:ext>
              </a:extLst>
            </p:cNvPr>
            <p:cNvCxnSpPr>
              <a:cxnSpLocks/>
            </p:cNvCxnSpPr>
            <p:nvPr/>
          </p:nvCxnSpPr>
          <p:spPr>
            <a:xfrm>
              <a:off x="10479009" y="4336505"/>
              <a:ext cx="3112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A425E9-7E24-0585-F80C-96E51E27DEB3}"/>
                </a:ext>
              </a:extLst>
            </p:cNvPr>
            <p:cNvCxnSpPr>
              <a:cxnSpLocks/>
            </p:cNvCxnSpPr>
            <p:nvPr/>
          </p:nvCxnSpPr>
          <p:spPr>
            <a:xfrm>
              <a:off x="10481296" y="4411732"/>
              <a:ext cx="3112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E7EF60A-C2B5-541F-A37E-DA17EB5C4BE6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942" y="4411732"/>
              <a:ext cx="0" cy="1781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DAF6D64-5EBB-604A-2A3A-1FF44DEF6C4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655" y="4149570"/>
              <a:ext cx="98883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E874FC-1E17-584C-371C-5C2FBEFB0E0E}"/>
                </a:ext>
              </a:extLst>
            </p:cNvPr>
            <p:cNvSpPr txBox="1"/>
            <p:nvPr/>
          </p:nvSpPr>
          <p:spPr>
            <a:xfrm>
              <a:off x="11562531" y="389726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776740-5349-1963-ED96-17F1BE937C4D}"/>
                </a:ext>
              </a:extLst>
            </p:cNvPr>
            <p:cNvSpPr txBox="1"/>
            <p:nvPr/>
          </p:nvSpPr>
          <p:spPr>
            <a:xfrm rot="5400000">
              <a:off x="10535538" y="449793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242BC64-A6EE-6027-158C-2D18E75D48B3}"/>
                </a:ext>
              </a:extLst>
            </p:cNvPr>
            <p:cNvSpPr/>
            <p:nvPr/>
          </p:nvSpPr>
          <p:spPr>
            <a:xfrm>
              <a:off x="10531263" y="3410566"/>
              <a:ext cx="155645" cy="63224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D53D8AF-E617-0D36-5C83-6839327E39A3}"/>
                </a:ext>
              </a:extLst>
            </p:cNvPr>
            <p:cNvSpPr/>
            <p:nvPr/>
          </p:nvSpPr>
          <p:spPr>
            <a:xfrm>
              <a:off x="6714759" y="3447628"/>
              <a:ext cx="155645" cy="63224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9AB17D-0279-A5F6-C6F3-9417B70E0BE5}"/>
                    </a:ext>
                  </a:extLst>
                </p:cNvPr>
                <p:cNvSpPr txBox="1"/>
                <p:nvPr/>
              </p:nvSpPr>
              <p:spPr>
                <a:xfrm>
                  <a:off x="10684689" y="4196176"/>
                  <a:ext cx="5225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9AB17D-0279-A5F6-C6F3-9417B70E0B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4689" y="4196176"/>
                  <a:ext cx="52251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8852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65907-A293-E66B-2656-007B98F1D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5F5A-52E6-9F9C-569F-ED50C4E1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1 – Constant Plasma Speed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82EDC-2E5D-0A17-E25F-F0F9343BC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B9B9-C953-A542-AA7B-49AA910E0EE6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6752-5C76-6ECB-912D-ED5D0C251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5E549-5E37-685F-1391-4F3826C6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9141" y="6652846"/>
            <a:ext cx="2743200" cy="228600"/>
          </a:xfrm>
        </p:spPr>
        <p:txBody>
          <a:bodyPr/>
          <a:lstStyle/>
          <a:p>
            <a:fld id="{3C775C06-E6FF-2B41-9965-ECD387385993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31E945-18CD-E728-CE12-19E2F92249B9}"/>
                  </a:ext>
                </a:extLst>
              </p:cNvPr>
              <p:cNvSpPr txBox="1"/>
              <p:nvPr/>
            </p:nvSpPr>
            <p:spPr>
              <a:xfrm>
                <a:off x="546793" y="1356564"/>
                <a:ext cx="1700594" cy="858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31E945-18CD-E728-CE12-19E2F9224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93" y="1356564"/>
                <a:ext cx="1700594" cy="858761"/>
              </a:xfrm>
              <a:prstGeom prst="rect">
                <a:avLst/>
              </a:prstGeom>
              <a:blipFill>
                <a:blip r:embed="rId2"/>
                <a:stretch>
                  <a:fillRect l="-2222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C03B57-8BEC-593C-D087-545548AC2B46}"/>
              </a:ext>
            </a:extLst>
          </p:cNvPr>
          <p:cNvCxnSpPr/>
          <p:nvPr/>
        </p:nvCxnSpPr>
        <p:spPr>
          <a:xfrm>
            <a:off x="2247387" y="164858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9" descr="Content Placeholder 9">
            <a:extLst>
              <a:ext uri="{FF2B5EF4-FFF2-40B4-BE49-F238E27FC236}">
                <a16:creationId xmlns:a16="http://schemas.microsoft.com/office/drawing/2014/main" id="{1653DEE7-F262-83DE-6E3D-28D5EF8A36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6588731" y="1061581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C43125-FABB-1A8D-2A1E-983C1DA977C5}"/>
              </a:ext>
            </a:extLst>
          </p:cNvPr>
          <p:cNvCxnSpPr>
            <a:cxnSpLocks/>
          </p:cNvCxnSpPr>
          <p:nvPr/>
        </p:nvCxnSpPr>
        <p:spPr>
          <a:xfrm>
            <a:off x="10171824" y="2134418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F90130-7AE6-B6AF-2F82-7DD2AC035783}"/>
              </a:ext>
            </a:extLst>
          </p:cNvPr>
          <p:cNvCxnSpPr>
            <a:cxnSpLocks/>
          </p:cNvCxnSpPr>
          <p:nvPr/>
        </p:nvCxnSpPr>
        <p:spPr>
          <a:xfrm flipH="1">
            <a:off x="6755293" y="2134418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4ED6D-B1DA-5585-CFA3-36949BF08293}"/>
              </a:ext>
            </a:extLst>
          </p:cNvPr>
          <p:cNvCxnSpPr>
            <a:cxnSpLocks/>
          </p:cNvCxnSpPr>
          <p:nvPr/>
        </p:nvCxnSpPr>
        <p:spPr>
          <a:xfrm>
            <a:off x="6714759" y="958623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4CA6068-77D9-11B3-96D6-1396AE97FF4B}"/>
              </a:ext>
            </a:extLst>
          </p:cNvPr>
          <p:cNvSpPr txBox="1"/>
          <p:nvPr/>
        </p:nvSpPr>
        <p:spPr>
          <a:xfrm>
            <a:off x="8948514" y="589291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58E0CB-8BB5-F87F-6CD7-BBB806501928}"/>
                  </a:ext>
                </a:extLst>
              </p:cNvPr>
              <p:cNvSpPr txBox="1"/>
              <p:nvPr/>
            </p:nvSpPr>
            <p:spPr>
              <a:xfrm>
                <a:off x="8320833" y="2142079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58E0CB-8BB5-F87F-6CD7-BBB80650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833" y="2142079"/>
                <a:ext cx="4726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B46999-C501-B5B1-423F-6C42AFB3FAE7}"/>
                  </a:ext>
                </a:extLst>
              </p:cNvPr>
              <p:cNvSpPr txBox="1"/>
              <p:nvPr/>
            </p:nvSpPr>
            <p:spPr>
              <a:xfrm>
                <a:off x="10625465" y="2134418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B46999-C501-B5B1-423F-6C42AFB3F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465" y="2134418"/>
                <a:ext cx="4779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7-point Star 18">
            <a:extLst>
              <a:ext uri="{FF2B5EF4-FFF2-40B4-BE49-F238E27FC236}">
                <a16:creationId xmlns:a16="http://schemas.microsoft.com/office/drawing/2014/main" id="{7A6B1226-4639-A191-A768-4027F27C53B7}"/>
              </a:ext>
            </a:extLst>
          </p:cNvPr>
          <p:cNvSpPr/>
          <p:nvPr/>
        </p:nvSpPr>
        <p:spPr>
          <a:xfrm>
            <a:off x="9946968" y="1356565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369675-E1BB-C5C7-F10D-D8317B7DA27C}"/>
              </a:ext>
            </a:extLst>
          </p:cNvPr>
          <p:cNvCxnSpPr>
            <a:stCxn id="16" idx="2"/>
            <a:endCxn id="12" idx="2"/>
          </p:cNvCxnSpPr>
          <p:nvPr/>
        </p:nvCxnSpPr>
        <p:spPr>
          <a:xfrm>
            <a:off x="9112982" y="958623"/>
            <a:ext cx="0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2130CC-6C56-7063-60EE-3DD31E0A6D7E}"/>
              </a:ext>
            </a:extLst>
          </p:cNvPr>
          <p:cNvCxnSpPr/>
          <p:nvPr/>
        </p:nvCxnSpPr>
        <p:spPr>
          <a:xfrm>
            <a:off x="9112982" y="1356564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AF04CE-759A-237E-E6D9-C9774258E0A6}"/>
              </a:ext>
            </a:extLst>
          </p:cNvPr>
          <p:cNvSpPr txBox="1"/>
          <p:nvPr/>
        </p:nvSpPr>
        <p:spPr>
          <a:xfrm>
            <a:off x="9376728" y="10768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FA16F69-44EB-9A02-C732-BE5072B472E5}"/>
              </a:ext>
            </a:extLst>
          </p:cNvPr>
          <p:cNvSpPr/>
          <p:nvPr/>
        </p:nvSpPr>
        <p:spPr>
          <a:xfrm rot="10800000">
            <a:off x="6964109" y="1412810"/>
            <a:ext cx="2982859" cy="218781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DF398FE0-ABCA-98F0-7D44-0423428CD69B}"/>
              </a:ext>
            </a:extLst>
          </p:cNvPr>
          <p:cNvSpPr/>
          <p:nvPr/>
        </p:nvSpPr>
        <p:spPr>
          <a:xfrm>
            <a:off x="10266212" y="1407297"/>
            <a:ext cx="1036360" cy="243523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371683D-64B5-5130-BF10-D850AB78B836}"/>
                  </a:ext>
                </a:extLst>
              </p:cNvPr>
              <p:cNvSpPr txBox="1"/>
              <p:nvPr/>
            </p:nvSpPr>
            <p:spPr>
              <a:xfrm>
                <a:off x="2807630" y="1360740"/>
                <a:ext cx="2728376" cy="661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371683D-64B5-5130-BF10-D850AB78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630" y="1360740"/>
                <a:ext cx="2728376" cy="661976"/>
              </a:xfrm>
              <a:prstGeom prst="rect">
                <a:avLst/>
              </a:prstGeom>
              <a:blipFill>
                <a:blip r:embed="rId6"/>
                <a:stretch>
                  <a:fillRect l="-2326" t="-1887" r="-465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 descr="A graph of a function&#10;&#10;Description automatically generated">
            <a:extLst>
              <a:ext uri="{FF2B5EF4-FFF2-40B4-BE49-F238E27FC236}">
                <a16:creationId xmlns:a16="http://schemas.microsoft.com/office/drawing/2014/main" id="{E12F7056-9B9F-8E7E-DBB9-1C55A15754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0419" y="2705679"/>
            <a:ext cx="4338463" cy="31522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A8832CC-38B3-9EC7-E499-D8470F426BBA}"/>
                  </a:ext>
                </a:extLst>
              </p:cNvPr>
              <p:cNvSpPr txBox="1"/>
              <p:nvPr/>
            </p:nvSpPr>
            <p:spPr>
              <a:xfrm rot="16200000">
                <a:off x="6170780" y="3906697"/>
                <a:ext cx="1429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A8832CC-38B3-9EC7-E499-D8470F426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70780" y="3906697"/>
                <a:ext cx="14292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05FA2F8-13BB-477A-E65F-F32B0682A7A1}"/>
                  </a:ext>
                </a:extLst>
              </p:cNvPr>
              <p:cNvSpPr txBox="1"/>
              <p:nvPr/>
            </p:nvSpPr>
            <p:spPr>
              <a:xfrm>
                <a:off x="8992681" y="5856261"/>
                <a:ext cx="744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05FA2F8-13BB-477A-E65F-F32B0682A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681" y="5856261"/>
                <a:ext cx="74430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171F83-2AF4-00F3-4CD5-35A61B64F263}"/>
                  </a:ext>
                </a:extLst>
              </p:cNvPr>
              <p:cNvSpPr txBox="1"/>
              <p:nvPr/>
            </p:nvSpPr>
            <p:spPr>
              <a:xfrm>
                <a:off x="10882115" y="5876167"/>
                <a:ext cx="336631" cy="43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171F83-2AF4-00F3-4CD5-35A61B64F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2115" y="5876167"/>
                <a:ext cx="336631" cy="4368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242C0D1-5FCA-051F-3D9B-537F18A2D0B2}"/>
                  </a:ext>
                </a:extLst>
              </p:cNvPr>
              <p:cNvSpPr txBox="1"/>
              <p:nvPr/>
            </p:nvSpPr>
            <p:spPr>
              <a:xfrm>
                <a:off x="7248781" y="5854112"/>
                <a:ext cx="452047" cy="43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242C0D1-5FCA-051F-3D9B-537F18A2D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781" y="5854112"/>
                <a:ext cx="452047" cy="4368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55D3F4-4ECF-332C-FC07-0D4CEE827263}"/>
                  </a:ext>
                </a:extLst>
              </p:cNvPr>
              <p:cNvSpPr txBox="1"/>
              <p:nvPr/>
            </p:nvSpPr>
            <p:spPr>
              <a:xfrm>
                <a:off x="211386" y="710918"/>
                <a:ext cx="6304401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Previously assumed plasma moves with constant speed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Expect plasma to decelerate due to voltage drop over anode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Voltage change is related to discharge of a capacitor connected to anode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NEMO-3 accounted for this effect using a correction term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Deceleration causes difference between reconstructed height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en-US" dirty="0"/>
                  <a:t> and true height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55D3F4-4ECF-332C-FC07-0D4CEE827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86" y="710918"/>
                <a:ext cx="6304401" cy="5355312"/>
              </a:xfrm>
              <a:prstGeom prst="rect">
                <a:avLst/>
              </a:prstGeom>
              <a:blipFill>
                <a:blip r:embed="rId12"/>
                <a:stretch>
                  <a:fillRect l="-602" t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983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25575-A633-EB60-97F8-E93150D4A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FA546-4F8C-C52B-E3F5-8B12480BB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10BED-F6BC-104B-95EE-B6B3B96FA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5" y="927554"/>
            <a:ext cx="10515600" cy="2501446"/>
          </a:xfrm>
        </p:spPr>
        <p:txBody>
          <a:bodyPr>
            <a:normAutofit/>
          </a:bodyPr>
          <a:lstStyle/>
          <a:p>
            <a:r>
              <a:rPr lang="en-US" dirty="0"/>
              <a:t>Overview of current vertical position reconstruction procedure in the tracker</a:t>
            </a:r>
          </a:p>
          <a:p>
            <a:endParaRPr lang="en-US" dirty="0"/>
          </a:p>
          <a:p>
            <a:r>
              <a:rPr lang="en-US" dirty="0"/>
              <a:t>Highlight potential problems with the current method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12FEB-E740-9B5F-A6B7-0EA622ABA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5E23-C513-6240-92FC-91D85C2E6CA0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52AC0-0FBB-589E-356B-F3B3A701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A013F-DA9A-67BF-67A1-7420CA424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12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0D9B7-D03D-EBE1-8365-C44DE3C59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D8D89-739D-6FFD-B151-909031AB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1 – Constant Plasma Speed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A3AB4-FD18-9EB2-4832-E5A99E4D3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A5AB0-3219-FE45-97B7-3247BB1DD7D7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A0B00-0BA9-CD52-9FFB-D98BE6FF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D5A93-5C8D-946F-FE68-EB693834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9141" y="6652846"/>
            <a:ext cx="2743200" cy="228600"/>
          </a:xfrm>
        </p:spPr>
        <p:txBody>
          <a:bodyPr/>
          <a:lstStyle/>
          <a:p>
            <a:fld id="{3C775C06-E6FF-2B41-9965-ECD387385993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0BD4DC-7D4D-259E-7061-3091DDA20202}"/>
                  </a:ext>
                </a:extLst>
              </p:cNvPr>
              <p:cNvSpPr txBox="1"/>
              <p:nvPr/>
            </p:nvSpPr>
            <p:spPr>
              <a:xfrm>
                <a:off x="546793" y="1356564"/>
                <a:ext cx="1700594" cy="858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0BD4DC-7D4D-259E-7061-3091DDA20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93" y="1356564"/>
                <a:ext cx="1700594" cy="858761"/>
              </a:xfrm>
              <a:prstGeom prst="rect">
                <a:avLst/>
              </a:prstGeom>
              <a:blipFill>
                <a:blip r:embed="rId2"/>
                <a:stretch>
                  <a:fillRect l="-2222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E779AC-9E00-7972-2E64-DE82FD3560DB}"/>
              </a:ext>
            </a:extLst>
          </p:cNvPr>
          <p:cNvCxnSpPr/>
          <p:nvPr/>
        </p:nvCxnSpPr>
        <p:spPr>
          <a:xfrm>
            <a:off x="2247387" y="164858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9" descr="Content Placeholder 9">
            <a:extLst>
              <a:ext uri="{FF2B5EF4-FFF2-40B4-BE49-F238E27FC236}">
                <a16:creationId xmlns:a16="http://schemas.microsoft.com/office/drawing/2014/main" id="{6F6275BE-64C8-F217-DAF8-8076188149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6588731" y="1061581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BECA81-4F45-FD7F-7417-4FD686434C5E}"/>
              </a:ext>
            </a:extLst>
          </p:cNvPr>
          <p:cNvCxnSpPr>
            <a:cxnSpLocks/>
          </p:cNvCxnSpPr>
          <p:nvPr/>
        </p:nvCxnSpPr>
        <p:spPr>
          <a:xfrm>
            <a:off x="10171824" y="2134418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64D4FC-4588-9059-DA42-685A194CB7FC}"/>
              </a:ext>
            </a:extLst>
          </p:cNvPr>
          <p:cNvCxnSpPr>
            <a:cxnSpLocks/>
          </p:cNvCxnSpPr>
          <p:nvPr/>
        </p:nvCxnSpPr>
        <p:spPr>
          <a:xfrm flipH="1">
            <a:off x="6755293" y="2134418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18D37F-9E5B-883D-A6ED-4B154D156C4A}"/>
              </a:ext>
            </a:extLst>
          </p:cNvPr>
          <p:cNvCxnSpPr>
            <a:cxnSpLocks/>
          </p:cNvCxnSpPr>
          <p:nvPr/>
        </p:nvCxnSpPr>
        <p:spPr>
          <a:xfrm>
            <a:off x="6714759" y="958623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B93374-B325-C4C6-DB15-F99C54930BCF}"/>
              </a:ext>
            </a:extLst>
          </p:cNvPr>
          <p:cNvSpPr txBox="1"/>
          <p:nvPr/>
        </p:nvSpPr>
        <p:spPr>
          <a:xfrm>
            <a:off x="8948514" y="589291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854310-F101-A2F1-032D-8B42C96B68FB}"/>
                  </a:ext>
                </a:extLst>
              </p:cNvPr>
              <p:cNvSpPr txBox="1"/>
              <p:nvPr/>
            </p:nvSpPr>
            <p:spPr>
              <a:xfrm>
                <a:off x="8320833" y="2142079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854310-F101-A2F1-032D-8B42C96B6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833" y="2142079"/>
                <a:ext cx="4726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B6270C-3209-0778-4BD5-1F4A26C9B213}"/>
                  </a:ext>
                </a:extLst>
              </p:cNvPr>
              <p:cNvSpPr txBox="1"/>
              <p:nvPr/>
            </p:nvSpPr>
            <p:spPr>
              <a:xfrm>
                <a:off x="10625465" y="2134418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B6270C-3209-0778-4BD5-1F4A26C9B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465" y="2134418"/>
                <a:ext cx="4779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7-point Star 18">
            <a:extLst>
              <a:ext uri="{FF2B5EF4-FFF2-40B4-BE49-F238E27FC236}">
                <a16:creationId xmlns:a16="http://schemas.microsoft.com/office/drawing/2014/main" id="{AE935D67-3EA9-4A8D-B29B-7C5CCC16D3BF}"/>
              </a:ext>
            </a:extLst>
          </p:cNvPr>
          <p:cNvSpPr/>
          <p:nvPr/>
        </p:nvSpPr>
        <p:spPr>
          <a:xfrm>
            <a:off x="9946968" y="1356565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751604-4DAE-4B55-314F-75D36C300706}"/>
              </a:ext>
            </a:extLst>
          </p:cNvPr>
          <p:cNvCxnSpPr>
            <a:stCxn id="16" idx="2"/>
            <a:endCxn id="12" idx="2"/>
          </p:cNvCxnSpPr>
          <p:nvPr/>
        </p:nvCxnSpPr>
        <p:spPr>
          <a:xfrm>
            <a:off x="9112982" y="958623"/>
            <a:ext cx="0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D20445-52FA-94CC-301F-5D25E5E4E90D}"/>
              </a:ext>
            </a:extLst>
          </p:cNvPr>
          <p:cNvCxnSpPr/>
          <p:nvPr/>
        </p:nvCxnSpPr>
        <p:spPr>
          <a:xfrm>
            <a:off x="9112982" y="1356564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9CA6E1-F2A4-B6D3-1B77-AD266C365128}"/>
              </a:ext>
            </a:extLst>
          </p:cNvPr>
          <p:cNvSpPr txBox="1"/>
          <p:nvPr/>
        </p:nvSpPr>
        <p:spPr>
          <a:xfrm>
            <a:off x="9376728" y="10768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DA4FD754-C1D6-6ACC-2F6D-4D8FFBBDAA7C}"/>
              </a:ext>
            </a:extLst>
          </p:cNvPr>
          <p:cNvSpPr/>
          <p:nvPr/>
        </p:nvSpPr>
        <p:spPr>
          <a:xfrm rot="10800000">
            <a:off x="6964109" y="1412810"/>
            <a:ext cx="2982859" cy="218781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BB01C6CA-88DE-947D-157C-A270CDEC7300}"/>
              </a:ext>
            </a:extLst>
          </p:cNvPr>
          <p:cNvSpPr/>
          <p:nvPr/>
        </p:nvSpPr>
        <p:spPr>
          <a:xfrm>
            <a:off x="10266212" y="1407297"/>
            <a:ext cx="1036360" cy="243523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4D379F-9ADE-E75A-FC27-A7F0B924922D}"/>
                  </a:ext>
                </a:extLst>
              </p:cNvPr>
              <p:cNvSpPr txBox="1"/>
              <p:nvPr/>
            </p:nvSpPr>
            <p:spPr>
              <a:xfrm>
                <a:off x="2807630" y="1360740"/>
                <a:ext cx="2728376" cy="661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4D379F-9ADE-E75A-FC27-A7F0B9249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630" y="1360740"/>
                <a:ext cx="2728376" cy="661976"/>
              </a:xfrm>
              <a:prstGeom prst="rect">
                <a:avLst/>
              </a:prstGeom>
              <a:blipFill>
                <a:blip r:embed="rId6"/>
                <a:stretch>
                  <a:fillRect l="-2326" t="-1887" r="-465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 descr="A graph of a function&#10;&#10;Description automatically generated">
            <a:extLst>
              <a:ext uri="{FF2B5EF4-FFF2-40B4-BE49-F238E27FC236}">
                <a16:creationId xmlns:a16="http://schemas.microsoft.com/office/drawing/2014/main" id="{5BD774D0-7612-E11B-78CC-AEBDB00CCB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0419" y="2705679"/>
            <a:ext cx="4338463" cy="31522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932BDA1-D6E5-C2FD-C7CE-25AB641659B4}"/>
                  </a:ext>
                </a:extLst>
              </p:cNvPr>
              <p:cNvSpPr txBox="1"/>
              <p:nvPr/>
            </p:nvSpPr>
            <p:spPr>
              <a:xfrm rot="16200000">
                <a:off x="6170780" y="3906697"/>
                <a:ext cx="1429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932BDA1-D6E5-C2FD-C7CE-25AB64165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70780" y="3906697"/>
                <a:ext cx="14292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ABCCF61-153B-DDC1-557B-7A2466C144EE}"/>
                  </a:ext>
                </a:extLst>
              </p:cNvPr>
              <p:cNvSpPr txBox="1"/>
              <p:nvPr/>
            </p:nvSpPr>
            <p:spPr>
              <a:xfrm>
                <a:off x="8992681" y="5856261"/>
                <a:ext cx="744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ABCCF61-153B-DDC1-557B-7A2466C1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681" y="5856261"/>
                <a:ext cx="74430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31EB6E-A0A5-E43A-326A-D19C8170FBC7}"/>
                  </a:ext>
                </a:extLst>
              </p:cNvPr>
              <p:cNvSpPr txBox="1"/>
              <p:nvPr/>
            </p:nvSpPr>
            <p:spPr>
              <a:xfrm>
                <a:off x="10882115" y="5876167"/>
                <a:ext cx="336631" cy="43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31EB6E-A0A5-E43A-326A-D19C8170F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2115" y="5876167"/>
                <a:ext cx="336631" cy="4368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E37BBB-198A-99F0-F7B0-B396772D2315}"/>
                  </a:ext>
                </a:extLst>
              </p:cNvPr>
              <p:cNvSpPr txBox="1"/>
              <p:nvPr/>
            </p:nvSpPr>
            <p:spPr>
              <a:xfrm>
                <a:off x="7248781" y="5854112"/>
                <a:ext cx="452047" cy="43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E37BBB-198A-99F0-F7B0-B396772D2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781" y="5854112"/>
                <a:ext cx="452047" cy="4368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F8BA66-4141-7099-E7B1-F76E7DFC990B}"/>
                  </a:ext>
                </a:extLst>
              </p:cNvPr>
              <p:cNvSpPr txBox="1"/>
              <p:nvPr/>
            </p:nvSpPr>
            <p:spPr>
              <a:xfrm>
                <a:off x="211386" y="710918"/>
                <a:ext cx="6304401" cy="6463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Previously assumed plasma moves with constant speed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Expect plasma to decelerate due to voltage drop over anode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Voltage change is related to discharge of a capacitor connected to anode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NEMO-3 accounted for this effect using a correction term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Deceleration causes difference between reconstructed height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en-US" dirty="0"/>
                  <a:t> and true height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difference depends on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F8BA66-4141-7099-E7B1-F76E7DFC9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86" y="710918"/>
                <a:ext cx="6304401" cy="6463308"/>
              </a:xfrm>
              <a:prstGeom prst="rect">
                <a:avLst/>
              </a:prstGeom>
              <a:blipFill>
                <a:blip r:embed="rId12"/>
                <a:stretch>
                  <a:fillRect l="-602" t="-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257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3094-038B-2F29-4B39-37C5DA390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Deceleration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55E56-3FC3-9D81-8629-92143ABF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56E0-40CA-B94B-BC24-606A52E1D9FE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D4363-5F42-612F-6689-ED0B946AF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91C71-1DF6-8E97-1EBC-E34A7475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AA4FEC-0281-03F4-F143-01981E7EA3E5}"/>
                  </a:ext>
                </a:extLst>
              </p:cNvPr>
              <p:cNvSpPr txBox="1"/>
              <p:nvPr/>
            </p:nvSpPr>
            <p:spPr>
              <a:xfrm>
                <a:off x="220705" y="618379"/>
                <a:ext cx="53071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Propagation time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en-US" sz="1400" dirty="0"/>
                  <a:t> - 2% effect in prop time at max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AA4FEC-0281-03F4-F143-01981E7EA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05" y="618379"/>
                <a:ext cx="5307158" cy="523220"/>
              </a:xfrm>
              <a:prstGeom prst="rect">
                <a:avLst/>
              </a:prstGeom>
              <a:blipFill>
                <a:blip r:embed="rId2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039EE683-AE13-9C7C-6B14-189A54DD3785}"/>
              </a:ext>
            </a:extLst>
          </p:cNvPr>
          <p:cNvGrpSpPr/>
          <p:nvPr/>
        </p:nvGrpSpPr>
        <p:grpSpPr>
          <a:xfrm>
            <a:off x="4132748" y="1897149"/>
            <a:ext cx="3881263" cy="3807279"/>
            <a:chOff x="4075208" y="1885361"/>
            <a:chExt cx="3901675" cy="380727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D23359C-7DF6-C3A6-594B-8607283E2A53}"/>
                </a:ext>
              </a:extLst>
            </p:cNvPr>
            <p:cNvGrpSpPr/>
            <p:nvPr/>
          </p:nvGrpSpPr>
          <p:grpSpPr>
            <a:xfrm>
              <a:off x="4075208" y="1885361"/>
              <a:ext cx="3901675" cy="3631647"/>
              <a:chOff x="3589564" y="6177610"/>
              <a:chExt cx="3933273" cy="356892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1EC5187-BDD1-7F30-98F3-14A74BE0F150}"/>
                  </a:ext>
                </a:extLst>
              </p:cNvPr>
              <p:cNvGrpSpPr/>
              <p:nvPr/>
            </p:nvGrpSpPr>
            <p:grpSpPr>
              <a:xfrm>
                <a:off x="3589564" y="6435906"/>
                <a:ext cx="3933273" cy="3310630"/>
                <a:chOff x="5172523" y="1277698"/>
                <a:chExt cx="4509167" cy="3773882"/>
              </a:xfrm>
            </p:grpSpPr>
            <p:pic>
              <p:nvPicPr>
                <p:cNvPr id="38" name="Picture 37" descr="A graph with numbers and lines&#10;&#10;Description automatically generated">
                  <a:extLst>
                    <a:ext uri="{FF2B5EF4-FFF2-40B4-BE49-F238E27FC236}">
                      <a16:creationId xmlns:a16="http://schemas.microsoft.com/office/drawing/2014/main" id="{15338AF1-4660-0604-8DA1-B728B978F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754" r="1" b="4167"/>
                <a:stretch/>
              </p:blipFill>
              <p:spPr>
                <a:xfrm>
                  <a:off x="5619036" y="1277698"/>
                  <a:ext cx="4062654" cy="3502574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72959F35-E198-755C-37B7-8CCCE6781B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72523" y="1277698"/>
                  <a:ext cx="446512" cy="3773882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F6E89E-9A00-A9F3-39EF-F9A9EC8CA817}"/>
                  </a:ext>
                </a:extLst>
              </p:cNvPr>
              <p:cNvSpPr txBox="1"/>
              <p:nvPr/>
            </p:nvSpPr>
            <p:spPr>
              <a:xfrm>
                <a:off x="5104457" y="6177610"/>
                <a:ext cx="12105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Individual Cell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9AD0CA0-A5DE-F710-3939-3115DF2FE144}"/>
                    </a:ext>
                  </a:extLst>
                </p:cNvPr>
                <p:cNvSpPr txBox="1"/>
                <p:nvPr/>
              </p:nvSpPr>
              <p:spPr>
                <a:xfrm>
                  <a:off x="5938171" y="5285133"/>
                  <a:ext cx="68185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9AD0CA0-A5DE-F710-3939-3115DF2FE1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8171" y="5285133"/>
                  <a:ext cx="681853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5FF13FD-A554-4173-5F53-E4CD51D1EA6A}"/>
                    </a:ext>
                  </a:extLst>
                </p:cNvPr>
                <p:cNvSpPr txBox="1"/>
                <p:nvPr/>
              </p:nvSpPr>
              <p:spPr>
                <a:xfrm>
                  <a:off x="7633503" y="5259878"/>
                  <a:ext cx="323422" cy="4081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5FF13FD-A554-4173-5F53-E4CD51D1EA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503" y="5259878"/>
                  <a:ext cx="323422" cy="408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A72A7AC-B3A7-A14F-942E-8A4B876AF093}"/>
                    </a:ext>
                  </a:extLst>
                </p:cNvPr>
                <p:cNvSpPr txBox="1"/>
                <p:nvPr/>
              </p:nvSpPr>
              <p:spPr>
                <a:xfrm>
                  <a:off x="4472771" y="5284515"/>
                  <a:ext cx="429220" cy="4081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A72A7AC-B3A7-A14F-942E-8A4B876AF0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2771" y="5284515"/>
                  <a:ext cx="429220" cy="4081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34B021-CD6B-0BBD-A445-945424A540F9}"/>
              </a:ext>
            </a:extLst>
          </p:cNvPr>
          <p:cNvGrpSpPr/>
          <p:nvPr/>
        </p:nvGrpSpPr>
        <p:grpSpPr>
          <a:xfrm>
            <a:off x="-31895" y="1641519"/>
            <a:ext cx="3952901" cy="4027824"/>
            <a:chOff x="-31895" y="1641519"/>
            <a:chExt cx="3952901" cy="4027824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69CA483-67F9-5FFF-6AE6-27CF5C37AB2A}"/>
                </a:ext>
              </a:extLst>
            </p:cNvPr>
            <p:cNvGrpSpPr/>
            <p:nvPr/>
          </p:nvGrpSpPr>
          <p:grpSpPr>
            <a:xfrm>
              <a:off x="-31895" y="1748225"/>
              <a:ext cx="3952901" cy="3921118"/>
              <a:chOff x="-31895" y="1873633"/>
              <a:chExt cx="3952901" cy="3713626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C97A016-587C-23DF-C6C1-AC5FC4E97B87}"/>
                  </a:ext>
                </a:extLst>
              </p:cNvPr>
              <p:cNvGrpSpPr/>
              <p:nvPr/>
            </p:nvGrpSpPr>
            <p:grpSpPr>
              <a:xfrm>
                <a:off x="354951" y="1873633"/>
                <a:ext cx="3506830" cy="3713626"/>
                <a:chOff x="425028" y="1873633"/>
                <a:chExt cx="3506830" cy="37136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33B951D-CA57-F357-07B5-665988C12D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428" y="5147676"/>
                      <a:ext cx="68185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33B951D-CA57-F357-07B5-665988C12D7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90428" y="5147676"/>
                      <a:ext cx="681853" cy="33855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2B051BF0-8AE5-FE87-6CD8-7DD5425B7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85760" y="5154497"/>
                      <a:ext cx="323422" cy="4081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1100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2B051BF0-8AE5-FE87-6CD8-7DD5425B75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85760" y="5154497"/>
                      <a:ext cx="323422" cy="40812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EBEEA35D-9D37-9F9A-0E78-7AB5B4E335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28" y="5179134"/>
                      <a:ext cx="429220" cy="4081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1100" dirty="0"/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EBEEA35D-9D37-9F9A-0E78-7AB5B4E335F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28" y="5179134"/>
                      <a:ext cx="429220" cy="408125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D374A27-CBB8-48E8-B6B6-4FC6D6C6EE32}"/>
                    </a:ext>
                  </a:extLst>
                </p:cNvPr>
                <p:cNvSpPr/>
                <p:nvPr/>
              </p:nvSpPr>
              <p:spPr>
                <a:xfrm>
                  <a:off x="2697272" y="1873633"/>
                  <a:ext cx="1234586" cy="3602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11529E1-D9B8-344B-6F0A-5E933199CCD4}"/>
                  </a:ext>
                </a:extLst>
              </p:cNvPr>
              <p:cNvSpPr txBox="1"/>
              <p:nvPr/>
            </p:nvSpPr>
            <p:spPr>
              <a:xfrm rot="16200000">
                <a:off x="-659599" y="3486531"/>
                <a:ext cx="15324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Propagation time (ns)</a:t>
                </a:r>
              </a:p>
            </p:txBody>
          </p:sp>
          <p:pic>
            <p:nvPicPr>
              <p:cNvPr id="63" name="Picture 62" descr="A graph with lines and numbers&#10;&#10;Description automatically generated">
                <a:extLst>
                  <a:ext uri="{FF2B5EF4-FFF2-40B4-BE49-F238E27FC236}">
                    <a16:creationId xmlns:a16="http://schemas.microsoft.com/office/drawing/2014/main" id="{BF248B99-DB05-6089-7799-1C46B8B2D1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b="4587"/>
              <a:stretch/>
            </p:blipFill>
            <p:spPr>
              <a:xfrm>
                <a:off x="191038" y="2106552"/>
                <a:ext cx="3729968" cy="3082769"/>
              </a:xfrm>
              <a:prstGeom prst="rect">
                <a:avLst/>
              </a:prstGeom>
            </p:spPr>
          </p:pic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BD147DA-5F76-9549-5AEF-B4E7FFF457F1}"/>
                </a:ext>
              </a:extLst>
            </p:cNvPr>
            <p:cNvSpPr/>
            <p:nvPr/>
          </p:nvSpPr>
          <p:spPr>
            <a:xfrm>
              <a:off x="1617133" y="1641519"/>
              <a:ext cx="1456267" cy="469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FD2680D-0F64-FB44-A676-F309E6E63D80}"/>
              </a:ext>
            </a:extLst>
          </p:cNvPr>
          <p:cNvSpPr txBox="1"/>
          <p:nvPr/>
        </p:nvSpPr>
        <p:spPr>
          <a:xfrm rot="16200000">
            <a:off x="3214756" y="3460872"/>
            <a:ext cx="1689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Propagation time (10ns)</a:t>
            </a:r>
          </a:p>
        </p:txBody>
      </p:sp>
    </p:spTree>
    <p:extLst>
      <p:ext uri="{BB962C8B-B14F-4D97-AF65-F5344CB8AC3E}">
        <p14:creationId xmlns:p14="http://schemas.microsoft.com/office/powerpoint/2010/main" val="13275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E5334-5622-837C-4FBF-D80CA57C2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F59D5-D290-1719-F22A-A03794EA7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Deceleration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741CA-6468-3A79-C20E-8E5BD3AE1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6FDCC-C624-2F4F-9D0E-5C05C20DDAA1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9D78B-D913-4003-D3DD-8A633D1E4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833A9-BF83-531C-5019-7FE3A074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6F26D1-3E6B-4C99-96A2-648BC48AE875}"/>
                  </a:ext>
                </a:extLst>
              </p:cNvPr>
              <p:cNvSpPr txBox="1"/>
              <p:nvPr/>
            </p:nvSpPr>
            <p:spPr>
              <a:xfrm>
                <a:off x="220705" y="618379"/>
                <a:ext cx="53071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Propagation time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en-US" sz="1400" dirty="0"/>
                  <a:t> - 2% effect in prop time at max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6F26D1-3E6B-4C99-96A2-648BC48A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05" y="618379"/>
                <a:ext cx="5307158" cy="523220"/>
              </a:xfrm>
              <a:prstGeom prst="rect">
                <a:avLst/>
              </a:prstGeom>
              <a:blipFill>
                <a:blip r:embed="rId2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B3499969-1777-422F-486B-5A6C7294EDA5}"/>
              </a:ext>
            </a:extLst>
          </p:cNvPr>
          <p:cNvGrpSpPr/>
          <p:nvPr/>
        </p:nvGrpSpPr>
        <p:grpSpPr>
          <a:xfrm>
            <a:off x="4132748" y="1897149"/>
            <a:ext cx="3881263" cy="3807279"/>
            <a:chOff x="4075208" y="1885361"/>
            <a:chExt cx="3901675" cy="380727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1A893E0-3150-D527-B936-187801DFB423}"/>
                </a:ext>
              </a:extLst>
            </p:cNvPr>
            <p:cNvGrpSpPr/>
            <p:nvPr/>
          </p:nvGrpSpPr>
          <p:grpSpPr>
            <a:xfrm>
              <a:off x="4075208" y="1885361"/>
              <a:ext cx="3901675" cy="3631647"/>
              <a:chOff x="3589564" y="6177610"/>
              <a:chExt cx="3933273" cy="356892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DA6CD99-B647-572E-EF09-C15D0FEDD1B1}"/>
                  </a:ext>
                </a:extLst>
              </p:cNvPr>
              <p:cNvGrpSpPr/>
              <p:nvPr/>
            </p:nvGrpSpPr>
            <p:grpSpPr>
              <a:xfrm>
                <a:off x="3589564" y="6435906"/>
                <a:ext cx="3933273" cy="3310630"/>
                <a:chOff x="5172523" y="1277698"/>
                <a:chExt cx="4509167" cy="3773882"/>
              </a:xfrm>
            </p:grpSpPr>
            <p:pic>
              <p:nvPicPr>
                <p:cNvPr id="38" name="Picture 37" descr="A graph with numbers and lines&#10;&#10;Description automatically generated">
                  <a:extLst>
                    <a:ext uri="{FF2B5EF4-FFF2-40B4-BE49-F238E27FC236}">
                      <a16:creationId xmlns:a16="http://schemas.microsoft.com/office/drawing/2014/main" id="{4C77CDBD-EF4F-DDF0-43A7-542B69DCA2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754" r="1" b="4167"/>
                <a:stretch/>
              </p:blipFill>
              <p:spPr>
                <a:xfrm>
                  <a:off x="5619036" y="1277698"/>
                  <a:ext cx="4062654" cy="3502574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482F48EC-93D0-BF7B-835A-5782171E84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72523" y="1277698"/>
                  <a:ext cx="446512" cy="3773882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6FE2F0-DD75-D58D-CFEC-70FCC14A1DA5}"/>
                  </a:ext>
                </a:extLst>
              </p:cNvPr>
              <p:cNvSpPr txBox="1"/>
              <p:nvPr/>
            </p:nvSpPr>
            <p:spPr>
              <a:xfrm>
                <a:off x="5104457" y="6177610"/>
                <a:ext cx="12105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Individual Cell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250BDD3-8A19-CDC0-7389-59FEF6022D88}"/>
                    </a:ext>
                  </a:extLst>
                </p:cNvPr>
                <p:cNvSpPr txBox="1"/>
                <p:nvPr/>
              </p:nvSpPr>
              <p:spPr>
                <a:xfrm>
                  <a:off x="5938171" y="5285133"/>
                  <a:ext cx="68185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250BDD3-8A19-CDC0-7389-59FEF6022D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8171" y="5285133"/>
                  <a:ext cx="681853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4DD64DF-35D2-C260-9011-9F5AC3BED687}"/>
                    </a:ext>
                  </a:extLst>
                </p:cNvPr>
                <p:cNvSpPr txBox="1"/>
                <p:nvPr/>
              </p:nvSpPr>
              <p:spPr>
                <a:xfrm>
                  <a:off x="7633503" y="5259878"/>
                  <a:ext cx="323422" cy="4081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4DD64DF-35D2-C260-9011-9F5AC3BED6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503" y="5259878"/>
                  <a:ext cx="323422" cy="408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F64A23B-CBD9-6AEA-EBFE-504FA6BE4F6D}"/>
                    </a:ext>
                  </a:extLst>
                </p:cNvPr>
                <p:cNvSpPr txBox="1"/>
                <p:nvPr/>
              </p:nvSpPr>
              <p:spPr>
                <a:xfrm>
                  <a:off x="4472771" y="5284515"/>
                  <a:ext cx="429220" cy="4081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F64A23B-CBD9-6AEA-EBFE-504FA6BE4F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2771" y="5284515"/>
                  <a:ext cx="429220" cy="4081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66849A-376B-01A0-B759-C158FA4D3884}"/>
              </a:ext>
            </a:extLst>
          </p:cNvPr>
          <p:cNvGrpSpPr/>
          <p:nvPr/>
        </p:nvGrpSpPr>
        <p:grpSpPr>
          <a:xfrm>
            <a:off x="8043467" y="1787979"/>
            <a:ext cx="4108439" cy="3916449"/>
            <a:chOff x="8043467" y="1787979"/>
            <a:chExt cx="4108439" cy="391644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8E106E2-F8E0-DB29-93FA-F5381C22B0C8}"/>
                </a:ext>
              </a:extLst>
            </p:cNvPr>
            <p:cNvGrpSpPr/>
            <p:nvPr/>
          </p:nvGrpSpPr>
          <p:grpSpPr>
            <a:xfrm>
              <a:off x="8270643" y="1787979"/>
              <a:ext cx="3881263" cy="3916449"/>
              <a:chOff x="7988090" y="1854492"/>
              <a:chExt cx="3967102" cy="3849936"/>
            </a:xfrm>
          </p:grpSpPr>
          <p:pic>
            <p:nvPicPr>
              <p:cNvPr id="49" name="Picture 48" descr="A graph of a function&#10;&#10;Description automatically generated">
                <a:extLst>
                  <a:ext uri="{FF2B5EF4-FFF2-40B4-BE49-F238E27FC236}">
                    <a16:creationId xmlns:a16="http://schemas.microsoft.com/office/drawing/2014/main" id="{C2A3E567-FBAD-44AA-11BE-40AA125FAF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4738"/>
              <a:stretch/>
            </p:blipFill>
            <p:spPr>
              <a:xfrm>
                <a:off x="7988090" y="2036174"/>
                <a:ext cx="3967102" cy="3248342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BC69C19-D5BB-A6CF-6EA1-38E5F2933F03}"/>
                  </a:ext>
                </a:extLst>
              </p:cNvPr>
              <p:cNvSpPr txBox="1"/>
              <p:nvPr/>
            </p:nvSpPr>
            <p:spPr>
              <a:xfrm>
                <a:off x="9728200" y="1854492"/>
                <a:ext cx="9936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Expected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7AE101F-E90C-299C-0693-043C7904679F}"/>
                      </a:ext>
                    </a:extLst>
                  </p:cNvPr>
                  <p:cNvSpPr txBox="1"/>
                  <p:nvPr/>
                </p:nvSpPr>
                <p:spPr>
                  <a:xfrm>
                    <a:off x="9728200" y="5296921"/>
                    <a:ext cx="68185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7AE101F-E90C-299C-0693-043C79046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28200" y="5296921"/>
                    <a:ext cx="681853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4DA1339-E141-F0BA-6C3A-A76293D151A6}"/>
                      </a:ext>
                    </a:extLst>
                  </p:cNvPr>
                  <p:cNvSpPr txBox="1"/>
                  <p:nvPr/>
                </p:nvSpPr>
                <p:spPr>
                  <a:xfrm>
                    <a:off x="11423532" y="5271666"/>
                    <a:ext cx="323422" cy="40812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4DA1339-E141-F0BA-6C3A-A76293D151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23532" y="5271666"/>
                    <a:ext cx="323422" cy="4081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F3DF36A-4CDC-CE03-E71A-668BFB941CBF}"/>
                      </a:ext>
                    </a:extLst>
                  </p:cNvPr>
                  <p:cNvSpPr txBox="1"/>
                  <p:nvPr/>
                </p:nvSpPr>
                <p:spPr>
                  <a:xfrm>
                    <a:off x="8262800" y="5296303"/>
                    <a:ext cx="429220" cy="40812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F3DF36A-4CDC-CE03-E71A-668BFB941C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2800" y="5296303"/>
                    <a:ext cx="429220" cy="40812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87A5DD-82F4-E8E6-4C45-B2D258006679}"/>
                </a:ext>
              </a:extLst>
            </p:cNvPr>
            <p:cNvSpPr txBox="1"/>
            <p:nvPr/>
          </p:nvSpPr>
          <p:spPr>
            <a:xfrm rot="16200000">
              <a:off x="7415763" y="3460872"/>
              <a:ext cx="15324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 (ns)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7836752-BCF6-8F11-D4D0-320EC73E6D37}"/>
              </a:ext>
            </a:extLst>
          </p:cNvPr>
          <p:cNvGrpSpPr/>
          <p:nvPr/>
        </p:nvGrpSpPr>
        <p:grpSpPr>
          <a:xfrm>
            <a:off x="-31895" y="1641519"/>
            <a:ext cx="3952901" cy="4027824"/>
            <a:chOff x="-31895" y="1641519"/>
            <a:chExt cx="3952901" cy="40278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3EC7FB-B442-3558-99D0-5B93372EEA8B}"/>
                </a:ext>
              </a:extLst>
            </p:cNvPr>
            <p:cNvGrpSpPr/>
            <p:nvPr/>
          </p:nvGrpSpPr>
          <p:grpSpPr>
            <a:xfrm>
              <a:off x="-31895" y="1748225"/>
              <a:ext cx="3952901" cy="3921118"/>
              <a:chOff x="-31895" y="1873633"/>
              <a:chExt cx="3952901" cy="371362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085BFC2-DC7A-3B45-A905-65AEE4726FC3}"/>
                  </a:ext>
                </a:extLst>
              </p:cNvPr>
              <p:cNvGrpSpPr/>
              <p:nvPr/>
            </p:nvGrpSpPr>
            <p:grpSpPr>
              <a:xfrm>
                <a:off x="354951" y="1873633"/>
                <a:ext cx="3506830" cy="3713626"/>
                <a:chOff x="425028" y="1873633"/>
                <a:chExt cx="3506830" cy="37136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7025CFBB-1169-5E1B-8980-E3D6DD8061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428" y="5147676"/>
                      <a:ext cx="68185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7025CFBB-1169-5E1B-8980-E3D6DD8061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90428" y="5147676"/>
                      <a:ext cx="681853" cy="33855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64FC52B-271B-050D-D7AD-C273DE751B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85760" y="5154497"/>
                      <a:ext cx="323422" cy="4081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1100" dirty="0"/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64FC52B-271B-050D-D7AD-C273DE751B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85760" y="5154497"/>
                      <a:ext cx="323422" cy="408125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C047DD7-A89F-8042-FB3A-2FE14B271C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28" y="5179134"/>
                      <a:ext cx="429220" cy="4081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1100" dirty="0"/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C047DD7-A89F-8042-FB3A-2FE14B271CC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28" y="5179134"/>
                      <a:ext cx="429220" cy="408125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B09AF79-494C-C1D7-09E0-259DD1BE13F6}"/>
                    </a:ext>
                  </a:extLst>
                </p:cNvPr>
                <p:cNvSpPr/>
                <p:nvPr/>
              </p:nvSpPr>
              <p:spPr>
                <a:xfrm>
                  <a:off x="2697272" y="1873633"/>
                  <a:ext cx="1234586" cy="3602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4DD71C-DBF2-94C1-669F-0130E22C1D60}"/>
                  </a:ext>
                </a:extLst>
              </p:cNvPr>
              <p:cNvSpPr txBox="1"/>
              <p:nvPr/>
            </p:nvSpPr>
            <p:spPr>
              <a:xfrm rot="16200000">
                <a:off x="-659599" y="3486531"/>
                <a:ext cx="15324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Propagation time (ns)</a:t>
                </a:r>
              </a:p>
            </p:txBody>
          </p:sp>
          <p:pic>
            <p:nvPicPr>
              <p:cNvPr id="11" name="Picture 10" descr="A graph with lines and numbers&#10;&#10;Description automatically generated">
                <a:extLst>
                  <a:ext uri="{FF2B5EF4-FFF2-40B4-BE49-F238E27FC236}">
                    <a16:creationId xmlns:a16="http://schemas.microsoft.com/office/drawing/2014/main" id="{A1CD523A-48DB-BAD7-2A30-4D73FBF6E8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b="4587"/>
              <a:stretch/>
            </p:blipFill>
            <p:spPr>
              <a:xfrm>
                <a:off x="191038" y="2106552"/>
                <a:ext cx="3729968" cy="3082769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3208E8-6402-B93E-6B9A-2A570CD4D643}"/>
                </a:ext>
              </a:extLst>
            </p:cNvPr>
            <p:cNvSpPr/>
            <p:nvPr/>
          </p:nvSpPr>
          <p:spPr>
            <a:xfrm>
              <a:off x="1617133" y="1641519"/>
              <a:ext cx="1456267" cy="469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92C04E-92D5-65AB-A005-3273A98A24E6}"/>
              </a:ext>
            </a:extLst>
          </p:cNvPr>
          <p:cNvSpPr txBox="1"/>
          <p:nvPr/>
        </p:nvSpPr>
        <p:spPr>
          <a:xfrm rot="16200000">
            <a:off x="3214756" y="3460872"/>
            <a:ext cx="1689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Propagation time (10ns)</a:t>
            </a:r>
          </a:p>
        </p:txBody>
      </p:sp>
    </p:spTree>
    <p:extLst>
      <p:ext uri="{BB962C8B-B14F-4D97-AF65-F5344CB8AC3E}">
        <p14:creationId xmlns:p14="http://schemas.microsoft.com/office/powerpoint/2010/main" val="2015698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08322-42D4-2B7A-1D60-CE874F069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8B774-EBA1-DBF4-0430-063A9D4FF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Deceleration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399AD-5EE9-07B8-2225-893720A5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60F4-C265-6644-89E2-CC1CBDC45D84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B2EFD-C57C-AE0F-1EAB-421F01EA4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7FCA7-BFDB-DD6E-CA9A-9B03A21A5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C8BF39-85EE-DB93-677E-DD40D7E210C4}"/>
                  </a:ext>
                </a:extLst>
              </p:cNvPr>
              <p:cNvSpPr txBox="1"/>
              <p:nvPr/>
            </p:nvSpPr>
            <p:spPr>
              <a:xfrm>
                <a:off x="220705" y="618379"/>
                <a:ext cx="531767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Propagation time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en-US" sz="1400" dirty="0"/>
                  <a:t> - 2% effect in prop time at max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Cathode timestamps deviate from expected constant speed values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C8BF39-85EE-DB93-677E-DD40D7E21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05" y="618379"/>
                <a:ext cx="5317674" cy="738664"/>
              </a:xfrm>
              <a:prstGeom prst="rect">
                <a:avLst/>
              </a:prstGeom>
              <a:blipFill>
                <a:blip r:embed="rId2"/>
                <a:stretch>
                  <a:fillRect l="-23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D1F27A1-9BEE-687B-A796-CA307BB1D2DE}"/>
              </a:ext>
            </a:extLst>
          </p:cNvPr>
          <p:cNvSpPr txBox="1"/>
          <p:nvPr/>
        </p:nvSpPr>
        <p:spPr>
          <a:xfrm>
            <a:off x="0" y="5931289"/>
            <a:ext cx="57502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** NEMO-3 used model of changing deceleration – this could be left over effect or something else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89FA81-B9B8-A551-115C-1472C949F713}"/>
              </a:ext>
            </a:extLst>
          </p:cNvPr>
          <p:cNvGrpSpPr/>
          <p:nvPr/>
        </p:nvGrpSpPr>
        <p:grpSpPr>
          <a:xfrm>
            <a:off x="7976882" y="2138772"/>
            <a:ext cx="4173461" cy="3467885"/>
            <a:chOff x="7976882" y="2138772"/>
            <a:chExt cx="4173461" cy="346788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40E797C-16D7-827D-6748-210AE0017B6C}"/>
                </a:ext>
              </a:extLst>
            </p:cNvPr>
            <p:cNvGrpSpPr/>
            <p:nvPr/>
          </p:nvGrpSpPr>
          <p:grpSpPr>
            <a:xfrm>
              <a:off x="7976882" y="2138772"/>
              <a:ext cx="4171442" cy="3383807"/>
              <a:chOff x="8576074" y="2463950"/>
              <a:chExt cx="3636671" cy="27783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32F3BEC-4EC3-0492-437C-11AF8A4948BA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359701" y="3592921"/>
                    <a:ext cx="74052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32F3BEC-4EC3-0492-437C-11AF8A4948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359701" y="3592921"/>
                    <a:ext cx="740523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DDC53ED-40CD-0D6E-2927-25BA9FA6A120}"/>
                      </a:ext>
                    </a:extLst>
                  </p:cNvPr>
                  <p:cNvSpPr txBox="1"/>
                  <p:nvPr/>
                </p:nvSpPr>
                <p:spPr>
                  <a:xfrm>
                    <a:off x="10452487" y="4934534"/>
                    <a:ext cx="54091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𝑟𝑒𝑐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DDC53ED-40CD-0D6E-2927-25BA9FA6A1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52487" y="4934534"/>
                    <a:ext cx="540917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1" name="Picture 30" descr="A graph with numbers and lines&#10;&#10;Description automatically generated">
                <a:extLst>
                  <a:ext uri="{FF2B5EF4-FFF2-40B4-BE49-F238E27FC236}">
                    <a16:creationId xmlns:a16="http://schemas.microsoft.com/office/drawing/2014/main" id="{AC1065CD-CECA-B82D-E8A7-9F01FAA7EB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-1" b="10890"/>
              <a:stretch/>
            </p:blipFill>
            <p:spPr>
              <a:xfrm>
                <a:off x="8807541" y="2463950"/>
                <a:ext cx="3405204" cy="2532665"/>
              </a:xfrm>
              <a:prstGeom prst="rect">
                <a:avLst/>
              </a:prstGeom>
            </p:spPr>
          </p:pic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72883E6-2896-0C74-1205-D4CA537762A7}"/>
                </a:ext>
              </a:extLst>
            </p:cNvPr>
            <p:cNvCxnSpPr>
              <a:cxnSpLocks/>
            </p:cNvCxnSpPr>
            <p:nvPr/>
          </p:nvCxnSpPr>
          <p:spPr>
            <a:xfrm>
              <a:off x="8593667" y="5147733"/>
              <a:ext cx="355465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11911B-08B7-F824-F62D-8D8FFB5B366E}"/>
                </a:ext>
              </a:extLst>
            </p:cNvPr>
            <p:cNvSpPr/>
            <p:nvPr/>
          </p:nvSpPr>
          <p:spPr>
            <a:xfrm>
              <a:off x="8542867" y="5156200"/>
              <a:ext cx="668867" cy="450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306B84-D3E8-6197-AA67-4D3BAAD634DF}"/>
                </a:ext>
              </a:extLst>
            </p:cNvPr>
            <p:cNvSpPr/>
            <p:nvPr/>
          </p:nvSpPr>
          <p:spPr>
            <a:xfrm>
              <a:off x="11481476" y="5156200"/>
              <a:ext cx="668867" cy="450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C3DB26-96F2-074A-3A62-A0FB60377F73}"/>
              </a:ext>
            </a:extLst>
          </p:cNvPr>
          <p:cNvGrpSpPr/>
          <p:nvPr/>
        </p:nvGrpSpPr>
        <p:grpSpPr>
          <a:xfrm>
            <a:off x="4132748" y="1897149"/>
            <a:ext cx="3881263" cy="3807279"/>
            <a:chOff x="4075208" y="1885361"/>
            <a:chExt cx="3901675" cy="380727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1D4450C-C53F-E002-C9DB-FE3649D46E2F}"/>
                </a:ext>
              </a:extLst>
            </p:cNvPr>
            <p:cNvGrpSpPr/>
            <p:nvPr/>
          </p:nvGrpSpPr>
          <p:grpSpPr>
            <a:xfrm>
              <a:off x="4075208" y="1885361"/>
              <a:ext cx="3901675" cy="3631647"/>
              <a:chOff x="3589564" y="6177610"/>
              <a:chExt cx="3933273" cy="3568926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A5D0791-384E-0EA2-0C85-5AD124924948}"/>
                  </a:ext>
                </a:extLst>
              </p:cNvPr>
              <p:cNvGrpSpPr/>
              <p:nvPr/>
            </p:nvGrpSpPr>
            <p:grpSpPr>
              <a:xfrm>
                <a:off x="3589564" y="6435906"/>
                <a:ext cx="3933273" cy="3310630"/>
                <a:chOff x="5172523" y="1277698"/>
                <a:chExt cx="4509167" cy="3773882"/>
              </a:xfrm>
            </p:grpSpPr>
            <p:pic>
              <p:nvPicPr>
                <p:cNvPr id="41" name="Picture 40" descr="A graph with numbers and lines&#10;&#10;Description automatically generated">
                  <a:extLst>
                    <a:ext uri="{FF2B5EF4-FFF2-40B4-BE49-F238E27FC236}">
                      <a16:creationId xmlns:a16="http://schemas.microsoft.com/office/drawing/2014/main" id="{9C4E5742-7DFA-D36F-B4A8-507867ACCC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754" r="1" b="4167"/>
                <a:stretch/>
              </p:blipFill>
              <p:spPr>
                <a:xfrm>
                  <a:off x="5619036" y="1277698"/>
                  <a:ext cx="4062654" cy="3502574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6E8EFC8-5055-3839-D614-36224D5B90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72523" y="1277698"/>
                  <a:ext cx="446512" cy="3773882"/>
                </a:xfrm>
                <a:prstGeom prst="rect">
                  <a:avLst/>
                </a:prstGeom>
              </p:spPr>
            </p:pic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E4DCE22-1EA3-57BD-9E85-016E6C08239F}"/>
                  </a:ext>
                </a:extLst>
              </p:cNvPr>
              <p:cNvSpPr txBox="1"/>
              <p:nvPr/>
            </p:nvSpPr>
            <p:spPr>
              <a:xfrm>
                <a:off x="5104457" y="6177610"/>
                <a:ext cx="12105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Individual Cell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8FA08FF-BA3F-D271-A74D-33A85F2D3FBF}"/>
                    </a:ext>
                  </a:extLst>
                </p:cNvPr>
                <p:cNvSpPr txBox="1"/>
                <p:nvPr/>
              </p:nvSpPr>
              <p:spPr>
                <a:xfrm>
                  <a:off x="5938171" y="5285133"/>
                  <a:ext cx="68185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8FA08FF-BA3F-D271-A74D-33A85F2D3F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8171" y="5285133"/>
                  <a:ext cx="681853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77D8C94-67B3-69B3-D74A-F978F1E0CBBA}"/>
                    </a:ext>
                  </a:extLst>
                </p:cNvPr>
                <p:cNvSpPr txBox="1"/>
                <p:nvPr/>
              </p:nvSpPr>
              <p:spPr>
                <a:xfrm>
                  <a:off x="7633503" y="5259878"/>
                  <a:ext cx="323422" cy="4081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77D8C94-67B3-69B3-D74A-F978F1E0CB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503" y="5259878"/>
                  <a:ext cx="323422" cy="40812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E04F711-55FD-086D-7112-598C8B1A3318}"/>
                    </a:ext>
                  </a:extLst>
                </p:cNvPr>
                <p:cNvSpPr txBox="1"/>
                <p:nvPr/>
              </p:nvSpPr>
              <p:spPr>
                <a:xfrm>
                  <a:off x="4472771" y="5284515"/>
                  <a:ext cx="429220" cy="4081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E04F711-55FD-086D-7112-598C8B1A33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2771" y="5284515"/>
                  <a:ext cx="429220" cy="40812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8E269B5-51C2-1AA7-4EDD-4A1D11438140}"/>
              </a:ext>
            </a:extLst>
          </p:cNvPr>
          <p:cNvGrpSpPr/>
          <p:nvPr/>
        </p:nvGrpSpPr>
        <p:grpSpPr>
          <a:xfrm>
            <a:off x="-31895" y="1641519"/>
            <a:ext cx="3952901" cy="4027824"/>
            <a:chOff x="-31895" y="1641519"/>
            <a:chExt cx="3952901" cy="402782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5EF9461-7C38-3DEB-3AA9-F97D5095685A}"/>
                </a:ext>
              </a:extLst>
            </p:cNvPr>
            <p:cNvGrpSpPr/>
            <p:nvPr/>
          </p:nvGrpSpPr>
          <p:grpSpPr>
            <a:xfrm>
              <a:off x="-31895" y="1748225"/>
              <a:ext cx="3952901" cy="3921118"/>
              <a:chOff x="-31895" y="1873633"/>
              <a:chExt cx="3952901" cy="371362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A39F14E-1F7B-00AD-B584-358D23A3603D}"/>
                  </a:ext>
                </a:extLst>
              </p:cNvPr>
              <p:cNvGrpSpPr/>
              <p:nvPr/>
            </p:nvGrpSpPr>
            <p:grpSpPr>
              <a:xfrm>
                <a:off x="354951" y="1873633"/>
                <a:ext cx="3506830" cy="3713626"/>
                <a:chOff x="425028" y="1873633"/>
                <a:chExt cx="3506830" cy="37136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A5413001-7481-7442-1E16-0D9FB15D98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428" y="5147676"/>
                      <a:ext cx="68185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A5413001-7481-7442-1E16-0D9FB15D98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90428" y="5147676"/>
                      <a:ext cx="681853" cy="33855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A6293D24-DE18-F205-8E17-9F8EFA0E42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85760" y="5154497"/>
                      <a:ext cx="323422" cy="4081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1100" dirty="0"/>
                    </a:p>
                  </p:txBody>
                </p:sp>
              </mc:Choice>
              <mc:Fallback xmlns="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A6293D24-DE18-F205-8E17-9F8EFA0E425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85760" y="5154497"/>
                      <a:ext cx="323422" cy="40812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7B733542-C120-B423-44CF-7A2FAA2791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28" y="5179134"/>
                      <a:ext cx="429220" cy="4081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1100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7B733542-C120-B423-44CF-7A2FAA2791F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28" y="5179134"/>
                      <a:ext cx="429220" cy="408125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ED248BA-5D30-5A3E-1B1D-EDE4678C4503}"/>
                    </a:ext>
                  </a:extLst>
                </p:cNvPr>
                <p:cNvSpPr/>
                <p:nvPr/>
              </p:nvSpPr>
              <p:spPr>
                <a:xfrm>
                  <a:off x="2697272" y="1873633"/>
                  <a:ext cx="1234586" cy="3602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CD3F56B-4E70-CAF5-376C-6E120D248C1A}"/>
                  </a:ext>
                </a:extLst>
              </p:cNvPr>
              <p:cNvSpPr txBox="1"/>
              <p:nvPr/>
            </p:nvSpPr>
            <p:spPr>
              <a:xfrm rot="16200000">
                <a:off x="-659599" y="3486531"/>
                <a:ext cx="15324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Propagation time (ns)</a:t>
                </a:r>
              </a:p>
            </p:txBody>
          </p:sp>
          <p:pic>
            <p:nvPicPr>
              <p:cNvPr id="48" name="Picture 47" descr="A graph with lines and numbers&#10;&#10;Description automatically generated">
                <a:extLst>
                  <a:ext uri="{FF2B5EF4-FFF2-40B4-BE49-F238E27FC236}">
                    <a16:creationId xmlns:a16="http://schemas.microsoft.com/office/drawing/2014/main" id="{1DFAF068-C851-546A-40A2-E5FE3A4B08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b="4587"/>
              <a:stretch/>
            </p:blipFill>
            <p:spPr>
              <a:xfrm>
                <a:off x="191038" y="2106552"/>
                <a:ext cx="3729968" cy="3082769"/>
              </a:xfrm>
              <a:prstGeom prst="rect">
                <a:avLst/>
              </a:prstGeom>
            </p:spPr>
          </p:pic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03079FE-22DE-AA52-2D0F-F9E3DDC523F5}"/>
                </a:ext>
              </a:extLst>
            </p:cNvPr>
            <p:cNvSpPr/>
            <p:nvPr/>
          </p:nvSpPr>
          <p:spPr>
            <a:xfrm>
              <a:off x="1617133" y="1641519"/>
              <a:ext cx="1456267" cy="469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4A5D8A3-3590-2910-2259-770B5A1090BB}"/>
              </a:ext>
            </a:extLst>
          </p:cNvPr>
          <p:cNvSpPr txBox="1"/>
          <p:nvPr/>
        </p:nvSpPr>
        <p:spPr>
          <a:xfrm rot="16200000">
            <a:off x="3214756" y="3460872"/>
            <a:ext cx="1689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Propagation time (10ns)</a:t>
            </a:r>
          </a:p>
        </p:txBody>
      </p:sp>
    </p:spTree>
    <p:extLst>
      <p:ext uri="{BB962C8B-B14F-4D97-AF65-F5344CB8AC3E}">
        <p14:creationId xmlns:p14="http://schemas.microsoft.com/office/powerpoint/2010/main" val="2040534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4FCC8-A3AB-2199-4746-9CBCDA761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8FEE-166A-36A6-2286-94F0B9BE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Deceleration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C3DA3-8EB1-156E-6294-2DDF89683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79FFF-8278-0646-9461-7B17F17F2162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391B6-9891-C64B-04C9-BEDC29EC2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A7F7B-19E8-85FF-E5E2-A9ED3865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EECFBF-7CCC-7B9C-CB34-D679F3A0B902}"/>
                  </a:ext>
                </a:extLst>
              </p:cNvPr>
              <p:cNvSpPr txBox="1"/>
              <p:nvPr/>
            </p:nvSpPr>
            <p:spPr>
              <a:xfrm>
                <a:off x="220705" y="618379"/>
                <a:ext cx="5957657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Propagation time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en-US" sz="1400" dirty="0"/>
                  <a:t> - 2% effect in prop time at max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Cathode timestamps deviate from expected constant speed values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Both these effects are consistent with deceleration of the plasma over time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EECFBF-7CCC-7B9C-CB34-D679F3A0B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05" y="618379"/>
                <a:ext cx="5957657" cy="1169551"/>
              </a:xfrm>
              <a:prstGeom prst="rect">
                <a:avLst/>
              </a:prstGeom>
              <a:blipFill>
                <a:blip r:embed="rId2"/>
                <a:stretch>
                  <a:fillRect l="-213" b="-4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C015B6-8FC8-1231-114B-000DC6965E08}"/>
              </a:ext>
            </a:extLst>
          </p:cNvPr>
          <p:cNvSpPr txBox="1"/>
          <p:nvPr/>
        </p:nvSpPr>
        <p:spPr>
          <a:xfrm>
            <a:off x="0" y="5931289"/>
            <a:ext cx="57502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** NEMO-3 used model of changing deceleration – this could be left over effect or something else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C66A07-F44F-68BB-2F12-B226EFE484AC}"/>
              </a:ext>
            </a:extLst>
          </p:cNvPr>
          <p:cNvGrpSpPr/>
          <p:nvPr/>
        </p:nvGrpSpPr>
        <p:grpSpPr>
          <a:xfrm>
            <a:off x="7976882" y="2138772"/>
            <a:ext cx="4173461" cy="3467885"/>
            <a:chOff x="7976882" y="2138772"/>
            <a:chExt cx="4173461" cy="34678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CBDF82C-A774-8A75-A9FE-043196BB9AAF}"/>
                </a:ext>
              </a:extLst>
            </p:cNvPr>
            <p:cNvGrpSpPr/>
            <p:nvPr/>
          </p:nvGrpSpPr>
          <p:grpSpPr>
            <a:xfrm>
              <a:off x="7976882" y="2138772"/>
              <a:ext cx="4171442" cy="3383807"/>
              <a:chOff x="8576074" y="2463950"/>
              <a:chExt cx="3636671" cy="27783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66E0DE0-5895-9F2D-C7B3-69422DF3D74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359701" y="3592921"/>
                    <a:ext cx="74052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66E0DE0-5895-9F2D-C7B3-69422DF3D7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359701" y="3592921"/>
                    <a:ext cx="740523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275D6FF-79A1-74B4-A578-43BF62B36116}"/>
                      </a:ext>
                    </a:extLst>
                  </p:cNvPr>
                  <p:cNvSpPr txBox="1"/>
                  <p:nvPr/>
                </p:nvSpPr>
                <p:spPr>
                  <a:xfrm>
                    <a:off x="10452487" y="4934534"/>
                    <a:ext cx="54091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𝑟𝑒𝑐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275D6FF-79A1-74B4-A578-43BF62B361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52487" y="4934534"/>
                    <a:ext cx="540917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3" name="Picture 12" descr="A graph with numbers and lines&#10;&#10;Description automatically generated">
                <a:extLst>
                  <a:ext uri="{FF2B5EF4-FFF2-40B4-BE49-F238E27FC236}">
                    <a16:creationId xmlns:a16="http://schemas.microsoft.com/office/drawing/2014/main" id="{F579A276-C4F1-6DCA-78C4-524576785E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-1" b="10890"/>
              <a:stretch/>
            </p:blipFill>
            <p:spPr>
              <a:xfrm>
                <a:off x="8807541" y="2463950"/>
                <a:ext cx="3405204" cy="2532665"/>
              </a:xfrm>
              <a:prstGeom prst="rect">
                <a:avLst/>
              </a:prstGeom>
            </p:spPr>
          </p:pic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85722DD-6021-5C30-4936-96C2C6CB33C6}"/>
                </a:ext>
              </a:extLst>
            </p:cNvPr>
            <p:cNvCxnSpPr>
              <a:cxnSpLocks/>
            </p:cNvCxnSpPr>
            <p:nvPr/>
          </p:nvCxnSpPr>
          <p:spPr>
            <a:xfrm>
              <a:off x="8593667" y="5147733"/>
              <a:ext cx="355465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869A52-1513-BE83-6A05-068FF331E72E}"/>
                </a:ext>
              </a:extLst>
            </p:cNvPr>
            <p:cNvSpPr/>
            <p:nvPr/>
          </p:nvSpPr>
          <p:spPr>
            <a:xfrm>
              <a:off x="8542867" y="5156200"/>
              <a:ext cx="668867" cy="450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58C4B4-58EC-0DB6-C22F-BF0480998F60}"/>
                </a:ext>
              </a:extLst>
            </p:cNvPr>
            <p:cNvSpPr/>
            <p:nvPr/>
          </p:nvSpPr>
          <p:spPr>
            <a:xfrm>
              <a:off x="11481476" y="5156200"/>
              <a:ext cx="668867" cy="450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AEEF2EA-3305-94E4-DF20-6EBC354E91B0}"/>
              </a:ext>
            </a:extLst>
          </p:cNvPr>
          <p:cNvGrpSpPr/>
          <p:nvPr/>
        </p:nvGrpSpPr>
        <p:grpSpPr>
          <a:xfrm>
            <a:off x="3921007" y="1897149"/>
            <a:ext cx="4093004" cy="3807279"/>
            <a:chOff x="3921007" y="1897149"/>
            <a:chExt cx="4093004" cy="380727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FB2F055-94C0-BD8E-A689-6D737E059C15}"/>
                </a:ext>
              </a:extLst>
            </p:cNvPr>
            <p:cNvGrpSpPr/>
            <p:nvPr/>
          </p:nvGrpSpPr>
          <p:grpSpPr>
            <a:xfrm>
              <a:off x="4132748" y="1897149"/>
              <a:ext cx="3881263" cy="3807279"/>
              <a:chOff x="4075208" y="1885361"/>
              <a:chExt cx="3901675" cy="380727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785838A-181F-825A-CD9C-2AEDA22E0820}"/>
                  </a:ext>
                </a:extLst>
              </p:cNvPr>
              <p:cNvGrpSpPr/>
              <p:nvPr/>
            </p:nvGrpSpPr>
            <p:grpSpPr>
              <a:xfrm>
                <a:off x="4075208" y="1885361"/>
                <a:ext cx="3901675" cy="3631647"/>
                <a:chOff x="3589564" y="6177610"/>
                <a:chExt cx="3933273" cy="3568926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64BE1199-1D7F-7BCE-EABD-ADA08B294885}"/>
                    </a:ext>
                  </a:extLst>
                </p:cNvPr>
                <p:cNvGrpSpPr/>
                <p:nvPr/>
              </p:nvGrpSpPr>
              <p:grpSpPr>
                <a:xfrm>
                  <a:off x="3589564" y="6435906"/>
                  <a:ext cx="3933273" cy="3310630"/>
                  <a:chOff x="5172523" y="1277698"/>
                  <a:chExt cx="4509167" cy="3773882"/>
                </a:xfrm>
              </p:grpSpPr>
              <p:pic>
                <p:nvPicPr>
                  <p:cNvPr id="43" name="Picture 42" descr="A graph with numbers and lines&#10;&#10;Description automatically generated">
                    <a:extLst>
                      <a:ext uri="{FF2B5EF4-FFF2-40B4-BE49-F238E27FC236}">
                        <a16:creationId xmlns:a16="http://schemas.microsoft.com/office/drawing/2014/main" id="{241A4E9A-B1B0-6638-7E38-A210742B79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1754" r="1" b="4167"/>
                  <a:stretch/>
                </p:blipFill>
                <p:spPr>
                  <a:xfrm>
                    <a:off x="5619036" y="1277698"/>
                    <a:ext cx="4062654" cy="3502574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B4DED531-EE2E-827D-C01D-9B76CCA9AD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172523" y="1277698"/>
                    <a:ext cx="446512" cy="377388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43E5369-2AE5-2D7A-6625-95DE50BC4176}"/>
                    </a:ext>
                  </a:extLst>
                </p:cNvPr>
                <p:cNvSpPr txBox="1"/>
                <p:nvPr/>
              </p:nvSpPr>
              <p:spPr>
                <a:xfrm>
                  <a:off x="5104457" y="6177610"/>
                  <a:ext cx="121058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Individual Cell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4B004B7-7910-75BB-B6C4-B18E87756F3E}"/>
                      </a:ext>
                    </a:extLst>
                  </p:cNvPr>
                  <p:cNvSpPr txBox="1"/>
                  <p:nvPr/>
                </p:nvSpPr>
                <p:spPr>
                  <a:xfrm>
                    <a:off x="5938171" y="5285133"/>
                    <a:ext cx="68185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4B004B7-7910-75BB-B6C4-B18E87756F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8171" y="5285133"/>
                    <a:ext cx="681853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FDE523FD-E8B0-FC3D-1CA5-081208B52789}"/>
                      </a:ext>
                    </a:extLst>
                  </p:cNvPr>
                  <p:cNvSpPr txBox="1"/>
                  <p:nvPr/>
                </p:nvSpPr>
                <p:spPr>
                  <a:xfrm>
                    <a:off x="7633503" y="5259878"/>
                    <a:ext cx="323422" cy="40812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FDE523FD-E8B0-FC3D-1CA5-081208B527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3503" y="5259878"/>
                    <a:ext cx="323422" cy="40812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02AD46F8-5720-F4CE-9F5B-6EE16993D351}"/>
                      </a:ext>
                    </a:extLst>
                  </p:cNvPr>
                  <p:cNvSpPr txBox="1"/>
                  <p:nvPr/>
                </p:nvSpPr>
                <p:spPr>
                  <a:xfrm>
                    <a:off x="4472771" y="5284515"/>
                    <a:ext cx="429220" cy="40812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02AD46F8-5720-F4CE-9F5B-6EE16993D3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71" y="5284515"/>
                    <a:ext cx="429220" cy="4081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70B59E7-77FA-1875-60DE-7CE77668BD1B}"/>
                </a:ext>
              </a:extLst>
            </p:cNvPr>
            <p:cNvSpPr txBox="1"/>
            <p:nvPr/>
          </p:nvSpPr>
          <p:spPr>
            <a:xfrm rot="16200000">
              <a:off x="3214756" y="3460872"/>
              <a:ext cx="1689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 (10ns)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A2EF8EA-4FC8-B830-8852-A77441DDE752}"/>
              </a:ext>
            </a:extLst>
          </p:cNvPr>
          <p:cNvGrpSpPr/>
          <p:nvPr/>
        </p:nvGrpSpPr>
        <p:grpSpPr>
          <a:xfrm>
            <a:off x="-31895" y="1730821"/>
            <a:ext cx="3952901" cy="3938522"/>
            <a:chOff x="-31895" y="1730821"/>
            <a:chExt cx="3952901" cy="393852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205CECD-7F60-7816-56BE-467170FD6619}"/>
                </a:ext>
              </a:extLst>
            </p:cNvPr>
            <p:cNvGrpSpPr/>
            <p:nvPr/>
          </p:nvGrpSpPr>
          <p:grpSpPr>
            <a:xfrm>
              <a:off x="-31895" y="1748225"/>
              <a:ext cx="3952901" cy="3921118"/>
              <a:chOff x="-31895" y="1873633"/>
              <a:chExt cx="3952901" cy="3713626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C9A3709-3449-D6E2-DE93-9E7BDA7C313C}"/>
                  </a:ext>
                </a:extLst>
              </p:cNvPr>
              <p:cNvGrpSpPr/>
              <p:nvPr/>
            </p:nvGrpSpPr>
            <p:grpSpPr>
              <a:xfrm>
                <a:off x="354951" y="1873633"/>
                <a:ext cx="3506830" cy="3713626"/>
                <a:chOff x="425028" y="1873633"/>
                <a:chExt cx="3506830" cy="37136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9E8354EA-9178-FBC4-0039-31EC52BF4F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428" y="5147676"/>
                      <a:ext cx="68185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9E8354EA-9178-FBC4-0039-31EC52BF4F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90428" y="5147676"/>
                      <a:ext cx="681853" cy="33855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18A91D73-55FC-3C2A-2555-DCD4FA6AB2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85760" y="5154497"/>
                      <a:ext cx="323422" cy="4081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1100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18A91D73-55FC-3C2A-2555-DCD4FA6AB2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85760" y="5154497"/>
                      <a:ext cx="323422" cy="40812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ECEFF3D3-117A-2130-79C1-C27FA67FE7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28" y="5179134"/>
                      <a:ext cx="429220" cy="4081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1100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ECEFF3D3-117A-2130-79C1-C27FA67FE7D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28" y="5179134"/>
                      <a:ext cx="429220" cy="408125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05A17CED-F693-C361-A9BE-10709C17539A}"/>
                    </a:ext>
                  </a:extLst>
                </p:cNvPr>
                <p:cNvSpPr/>
                <p:nvPr/>
              </p:nvSpPr>
              <p:spPr>
                <a:xfrm>
                  <a:off x="2697272" y="1873633"/>
                  <a:ext cx="1234586" cy="3602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040CA0A-83A8-9220-37A0-AAC43D3CE876}"/>
                  </a:ext>
                </a:extLst>
              </p:cNvPr>
              <p:cNvSpPr txBox="1"/>
              <p:nvPr/>
            </p:nvSpPr>
            <p:spPr>
              <a:xfrm rot="16200000">
                <a:off x="-659599" y="3486531"/>
                <a:ext cx="15324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Propagation time (ns)</a:t>
                </a:r>
              </a:p>
            </p:txBody>
          </p:sp>
          <p:pic>
            <p:nvPicPr>
              <p:cNvPr id="59" name="Picture 58" descr="A graph with lines and numbers&#10;&#10;Description automatically generated">
                <a:extLst>
                  <a:ext uri="{FF2B5EF4-FFF2-40B4-BE49-F238E27FC236}">
                    <a16:creationId xmlns:a16="http://schemas.microsoft.com/office/drawing/2014/main" id="{8A197211-FF18-1E68-F9C3-DBCBA95A54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b="4587"/>
              <a:stretch/>
            </p:blipFill>
            <p:spPr>
              <a:xfrm>
                <a:off x="191038" y="2106552"/>
                <a:ext cx="3729968" cy="3082769"/>
              </a:xfrm>
              <a:prstGeom prst="rect">
                <a:avLst/>
              </a:prstGeom>
            </p:spPr>
          </p:pic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1CEDE20-50ED-78CD-4FF6-3914E88D2AED}"/>
                </a:ext>
              </a:extLst>
            </p:cNvPr>
            <p:cNvSpPr/>
            <p:nvPr/>
          </p:nvSpPr>
          <p:spPr>
            <a:xfrm>
              <a:off x="1617133" y="1730821"/>
              <a:ext cx="1456267" cy="380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8241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61443-16DE-74F9-462E-8795B1303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of effect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65910-135C-7F25-54EE-1CE9DC23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F3202-C20A-8F45-A8CA-EC991979F91F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88D81-DBFC-0CC3-388B-185AE0038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CADA3-A037-B01C-38DE-D79F7889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5C88F8-C7AC-9270-DE6E-A7B1F47DC850}"/>
                  </a:ext>
                </a:extLst>
              </p:cNvPr>
              <p:cNvSpPr txBox="1"/>
              <p:nvPr/>
            </p:nvSpPr>
            <p:spPr>
              <a:xfrm>
                <a:off x="5289768" y="690398"/>
                <a:ext cx="12888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~300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5C88F8-C7AC-9270-DE6E-A7B1F47DC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768" y="690398"/>
                <a:ext cx="128886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2915F65-43F2-F672-7966-CE3F8CB637BE}"/>
              </a:ext>
            </a:extLst>
          </p:cNvPr>
          <p:cNvSpPr txBox="1"/>
          <p:nvPr/>
        </p:nvSpPr>
        <p:spPr>
          <a:xfrm>
            <a:off x="269107" y="707955"/>
            <a:ext cx="5032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Change in propagation time from </a:t>
            </a:r>
            <a:r>
              <a:rPr lang="en-US" sz="1600" dirty="0" err="1"/>
              <a:t>centre</a:t>
            </a:r>
            <a:r>
              <a:rPr lang="en-US" sz="1600" dirty="0"/>
              <a:t> to edge of cell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F61320-92E2-DDCB-BA90-C277BFB5D0B1}"/>
              </a:ext>
            </a:extLst>
          </p:cNvPr>
          <p:cNvSpPr txBox="1"/>
          <p:nvPr/>
        </p:nvSpPr>
        <p:spPr>
          <a:xfrm>
            <a:off x="242212" y="1504789"/>
            <a:ext cx="4172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Deviation in cathode timestamp over height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6DC617-F1B7-3B61-9E86-86DF68486CB5}"/>
                  </a:ext>
                </a:extLst>
              </p:cNvPr>
              <p:cNvSpPr txBox="1"/>
              <p:nvPr/>
            </p:nvSpPr>
            <p:spPr>
              <a:xfrm>
                <a:off x="4686123" y="1474011"/>
                <a:ext cx="12888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~1000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6DC617-F1B7-3B61-9E86-86DF68486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123" y="1474011"/>
                <a:ext cx="12888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863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AF71C-4177-0F4A-37BC-CD1CE057B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7C8B-CDFF-402B-A03E-576D2965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of effect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85221-0281-DB7B-4006-5EA5102E4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39D9-B585-744C-A2AA-E81713AD4365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B1CAA-6D72-B4F0-EA74-7C78BED36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A2E0D-EF4F-B2CE-8BB9-0A26D051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24265A-EB31-B435-167D-50920F4BFBEB}"/>
                  </a:ext>
                </a:extLst>
              </p:cNvPr>
              <p:cNvSpPr txBox="1"/>
              <p:nvPr/>
            </p:nvSpPr>
            <p:spPr>
              <a:xfrm>
                <a:off x="3131142" y="2308070"/>
                <a:ext cx="2934201" cy="566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.005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&lt;0.02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24265A-EB31-B435-167D-50920F4BF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142" y="2308070"/>
                <a:ext cx="2934201" cy="566822"/>
              </a:xfrm>
              <a:prstGeom prst="rect">
                <a:avLst/>
              </a:prstGeom>
              <a:blipFill>
                <a:blip r:embed="rId2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F44E59-C623-5B5F-BFC5-0DE5B0C03CFD}"/>
                  </a:ext>
                </a:extLst>
              </p:cNvPr>
              <p:cNvSpPr txBox="1"/>
              <p:nvPr/>
            </p:nvSpPr>
            <p:spPr>
              <a:xfrm>
                <a:off x="5289768" y="690398"/>
                <a:ext cx="12888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~300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F44E59-C623-5B5F-BFC5-0DE5B0C03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768" y="690398"/>
                <a:ext cx="12888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5A44BE9-29A2-88D1-DD70-EFD8A6117E2A}"/>
              </a:ext>
            </a:extLst>
          </p:cNvPr>
          <p:cNvSpPr txBox="1"/>
          <p:nvPr/>
        </p:nvSpPr>
        <p:spPr>
          <a:xfrm>
            <a:off x="269107" y="707955"/>
            <a:ext cx="5032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Change in propagation time from </a:t>
            </a:r>
            <a:r>
              <a:rPr lang="en-US" sz="1600" dirty="0" err="1"/>
              <a:t>centre</a:t>
            </a:r>
            <a:r>
              <a:rPr lang="en-US" sz="1600" dirty="0"/>
              <a:t> to edge of cell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9F07C-EB6E-CEF1-E8C5-10D67A04492B}"/>
              </a:ext>
            </a:extLst>
          </p:cNvPr>
          <p:cNvSpPr txBox="1"/>
          <p:nvPr/>
        </p:nvSpPr>
        <p:spPr>
          <a:xfrm>
            <a:off x="263264" y="2380167"/>
            <a:ext cx="280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Suggests deceleration scale: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28FE75-3D20-5A63-464F-FF5BC90EEB17}"/>
              </a:ext>
            </a:extLst>
          </p:cNvPr>
          <p:cNvSpPr txBox="1"/>
          <p:nvPr/>
        </p:nvSpPr>
        <p:spPr>
          <a:xfrm>
            <a:off x="242212" y="1504789"/>
            <a:ext cx="4172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Deviation in cathode timestamp over height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E7F477-09C2-2B4E-99EB-1C93A0B5C13D}"/>
                  </a:ext>
                </a:extLst>
              </p:cNvPr>
              <p:cNvSpPr txBox="1"/>
              <p:nvPr/>
            </p:nvSpPr>
            <p:spPr>
              <a:xfrm>
                <a:off x="4686123" y="1474011"/>
                <a:ext cx="12888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~1000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E7F477-09C2-2B4E-99EB-1C93A0B5C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123" y="1474011"/>
                <a:ext cx="12888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429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C0A16-861D-602B-76BE-9E9F40D99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6EA2C-D3D5-2C5A-C63F-6993B877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of effect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4464B-1BAA-C1FE-90DE-A8627C08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0C31-43FB-5041-8579-775CAF8C9815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A011A-D3F6-9B0F-2852-BF5B4C34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9E5E6-EC2A-A037-1D30-29B502CD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025529-0BED-499F-A6B5-6E13F19E68FD}"/>
                  </a:ext>
                </a:extLst>
              </p:cNvPr>
              <p:cNvSpPr txBox="1"/>
              <p:nvPr/>
            </p:nvSpPr>
            <p:spPr>
              <a:xfrm>
                <a:off x="3131142" y="2308070"/>
                <a:ext cx="2934201" cy="566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.005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&lt;0.02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025529-0BED-499F-A6B5-6E13F19E6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142" y="2308070"/>
                <a:ext cx="2934201" cy="566822"/>
              </a:xfrm>
              <a:prstGeom prst="rect">
                <a:avLst/>
              </a:prstGeom>
              <a:blipFill>
                <a:blip r:embed="rId2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B51987-207D-7D44-7092-CDAD65DD7937}"/>
                  </a:ext>
                </a:extLst>
              </p:cNvPr>
              <p:cNvSpPr txBox="1"/>
              <p:nvPr/>
            </p:nvSpPr>
            <p:spPr>
              <a:xfrm>
                <a:off x="5289768" y="690398"/>
                <a:ext cx="12888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~300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B51987-207D-7D44-7092-CDAD65DD7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768" y="690398"/>
                <a:ext cx="12888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337BEA4-8571-4D81-1152-81F8013EA19E}"/>
              </a:ext>
            </a:extLst>
          </p:cNvPr>
          <p:cNvSpPr txBox="1"/>
          <p:nvPr/>
        </p:nvSpPr>
        <p:spPr>
          <a:xfrm>
            <a:off x="269107" y="707955"/>
            <a:ext cx="5032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Change in propagation time from </a:t>
            </a:r>
            <a:r>
              <a:rPr lang="en-US" sz="1600" dirty="0" err="1"/>
              <a:t>centre</a:t>
            </a:r>
            <a:r>
              <a:rPr lang="en-US" sz="1600" dirty="0"/>
              <a:t> to edge of cell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8BB7C-F4AD-D846-9E68-234B3993644D}"/>
              </a:ext>
            </a:extLst>
          </p:cNvPr>
          <p:cNvSpPr txBox="1"/>
          <p:nvPr/>
        </p:nvSpPr>
        <p:spPr>
          <a:xfrm>
            <a:off x="263264" y="2380167"/>
            <a:ext cx="280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Suggests deceleration scale: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E615FF-84C2-E690-15DD-61C046488CE6}"/>
                  </a:ext>
                </a:extLst>
              </p:cNvPr>
              <p:cNvSpPr txBox="1"/>
              <p:nvPr/>
            </p:nvSpPr>
            <p:spPr>
              <a:xfrm>
                <a:off x="1946459" y="3009267"/>
                <a:ext cx="1546898" cy="566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~0.04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E615FF-84C2-E690-15DD-61C046488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459" y="3009267"/>
                <a:ext cx="1546898" cy="566822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48984C7-F1E1-B90C-B087-93ED157593E2}"/>
              </a:ext>
            </a:extLst>
          </p:cNvPr>
          <p:cNvSpPr txBox="1"/>
          <p:nvPr/>
        </p:nvSpPr>
        <p:spPr>
          <a:xfrm>
            <a:off x="263264" y="3136862"/>
            <a:ext cx="1184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NEMO-3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8CD22A-39E8-5E8B-1B19-FF72FD50D0A8}"/>
              </a:ext>
            </a:extLst>
          </p:cNvPr>
          <p:cNvSpPr txBox="1"/>
          <p:nvPr/>
        </p:nvSpPr>
        <p:spPr>
          <a:xfrm>
            <a:off x="242212" y="1504789"/>
            <a:ext cx="4172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Deviation in cathode timestamp over height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B9C60A-4B24-FA5A-0710-435FACB7CDBE}"/>
                  </a:ext>
                </a:extLst>
              </p:cNvPr>
              <p:cNvSpPr txBox="1"/>
              <p:nvPr/>
            </p:nvSpPr>
            <p:spPr>
              <a:xfrm>
                <a:off x="4686123" y="1474011"/>
                <a:ext cx="12888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~1000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B9C60A-4B24-FA5A-0710-435FACB7C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123" y="1474011"/>
                <a:ext cx="12888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661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69E85-EA4C-AA78-6DAF-0F63392CA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9FBF-9117-1D82-7D10-76541AA0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of effect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E1BB9-21CC-F97A-905B-D35F3951C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5144E-C628-C749-A253-A77C6193832B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3209F-6286-0D50-1437-553EED44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C0EF7-2ADF-D049-BD37-718AE482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CDFCC9-DC89-20FA-A71F-3F65CFC594DA}"/>
                  </a:ext>
                </a:extLst>
              </p:cNvPr>
              <p:cNvSpPr txBox="1"/>
              <p:nvPr/>
            </p:nvSpPr>
            <p:spPr>
              <a:xfrm>
                <a:off x="3131142" y="2308070"/>
                <a:ext cx="2934201" cy="566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.005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&lt;0.02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CDFCC9-DC89-20FA-A71F-3F65CFC59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142" y="2308070"/>
                <a:ext cx="2934201" cy="566822"/>
              </a:xfrm>
              <a:prstGeom prst="rect">
                <a:avLst/>
              </a:prstGeom>
              <a:blipFill>
                <a:blip r:embed="rId2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FF2AA5-2D55-A400-8B48-6BF9FA851364}"/>
                  </a:ext>
                </a:extLst>
              </p:cNvPr>
              <p:cNvSpPr txBox="1"/>
              <p:nvPr/>
            </p:nvSpPr>
            <p:spPr>
              <a:xfrm>
                <a:off x="5289768" y="690398"/>
                <a:ext cx="12888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~300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FF2AA5-2D55-A400-8B48-6BF9FA851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768" y="690398"/>
                <a:ext cx="12888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048659F-EAA8-32C3-153F-C880C65D5EAF}"/>
              </a:ext>
            </a:extLst>
          </p:cNvPr>
          <p:cNvSpPr txBox="1"/>
          <p:nvPr/>
        </p:nvSpPr>
        <p:spPr>
          <a:xfrm>
            <a:off x="269107" y="707955"/>
            <a:ext cx="5032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Change in propagation time from </a:t>
            </a:r>
            <a:r>
              <a:rPr lang="en-US" sz="1600" dirty="0" err="1"/>
              <a:t>centre</a:t>
            </a:r>
            <a:r>
              <a:rPr lang="en-US" sz="1600" dirty="0"/>
              <a:t> to edge of cell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63203-FB88-C0F2-26F8-D005B946246F}"/>
              </a:ext>
            </a:extLst>
          </p:cNvPr>
          <p:cNvSpPr txBox="1"/>
          <p:nvPr/>
        </p:nvSpPr>
        <p:spPr>
          <a:xfrm>
            <a:off x="263264" y="2380167"/>
            <a:ext cx="280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Suggests deceleration scale: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85E9A-746C-ECEC-C4FD-F9936D07FA42}"/>
              </a:ext>
            </a:extLst>
          </p:cNvPr>
          <p:cNvSpPr txBox="1"/>
          <p:nvPr/>
        </p:nvSpPr>
        <p:spPr>
          <a:xfrm>
            <a:off x="238450" y="3969298"/>
            <a:ext cx="5736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Suggests prop time estimate is an underestimate – we get cancellation effects due to non-constant deceleration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F3947B-D1A9-6948-C447-0E1762069AB8}"/>
                  </a:ext>
                </a:extLst>
              </p:cNvPr>
              <p:cNvSpPr txBox="1"/>
              <p:nvPr/>
            </p:nvSpPr>
            <p:spPr>
              <a:xfrm>
                <a:off x="1946459" y="3009267"/>
                <a:ext cx="1546898" cy="566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~0.04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F3947B-D1A9-6948-C447-0E1762069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459" y="3009267"/>
                <a:ext cx="1546898" cy="566822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8AB5B30B-E3CF-6D57-42AF-E427D2F88E97}"/>
              </a:ext>
            </a:extLst>
          </p:cNvPr>
          <p:cNvSpPr txBox="1"/>
          <p:nvPr/>
        </p:nvSpPr>
        <p:spPr>
          <a:xfrm>
            <a:off x="263264" y="3136862"/>
            <a:ext cx="1184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NEMO-3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0A66A0-C777-0F92-9C28-5572795E20B2}"/>
              </a:ext>
            </a:extLst>
          </p:cNvPr>
          <p:cNvSpPr txBox="1"/>
          <p:nvPr/>
        </p:nvSpPr>
        <p:spPr>
          <a:xfrm>
            <a:off x="242212" y="1504789"/>
            <a:ext cx="4172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Deviation in cathode timestamp over height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605561-0B02-2F7D-0005-FABC6F15C44F}"/>
                  </a:ext>
                </a:extLst>
              </p:cNvPr>
              <p:cNvSpPr txBox="1"/>
              <p:nvPr/>
            </p:nvSpPr>
            <p:spPr>
              <a:xfrm>
                <a:off x="4686123" y="1474011"/>
                <a:ext cx="12888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~1000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605561-0B02-2F7D-0005-FABC6F15C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123" y="1474011"/>
                <a:ext cx="12888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130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A9C19-179D-A80C-E8A2-6FC85EE20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49DA-1533-6202-F881-9B563EAC0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of effect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21A13-BC4E-768C-869A-1D1BF8C5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728A-43F6-E640-A25F-2730BDC4E4C9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8F229-E05C-7E18-D3BC-327693CAD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C0629-AA42-1447-DAA3-F7F68011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B0D820-F6C8-9462-AF20-D853D233ED2E}"/>
                  </a:ext>
                </a:extLst>
              </p:cNvPr>
              <p:cNvSpPr txBox="1"/>
              <p:nvPr/>
            </p:nvSpPr>
            <p:spPr>
              <a:xfrm>
                <a:off x="3131142" y="2308070"/>
                <a:ext cx="2934201" cy="566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.005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&lt;0.02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B0D820-F6C8-9462-AF20-D853D233E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142" y="2308070"/>
                <a:ext cx="2934201" cy="566822"/>
              </a:xfrm>
              <a:prstGeom prst="rect">
                <a:avLst/>
              </a:prstGeom>
              <a:blipFill>
                <a:blip r:embed="rId2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26095F-24C8-6928-A8BD-F6E6E636771C}"/>
                  </a:ext>
                </a:extLst>
              </p:cNvPr>
              <p:cNvSpPr txBox="1"/>
              <p:nvPr/>
            </p:nvSpPr>
            <p:spPr>
              <a:xfrm>
                <a:off x="5289768" y="690398"/>
                <a:ext cx="12888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~300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26095F-24C8-6928-A8BD-F6E6E6367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768" y="690398"/>
                <a:ext cx="12888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71CDB64-A013-4E6D-1593-BF75851F4E10}"/>
              </a:ext>
            </a:extLst>
          </p:cNvPr>
          <p:cNvSpPr txBox="1"/>
          <p:nvPr/>
        </p:nvSpPr>
        <p:spPr>
          <a:xfrm>
            <a:off x="269107" y="707955"/>
            <a:ext cx="5032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Change in propagation time from </a:t>
            </a:r>
            <a:r>
              <a:rPr lang="en-US" sz="1600" dirty="0" err="1"/>
              <a:t>centre</a:t>
            </a:r>
            <a:r>
              <a:rPr lang="en-US" sz="1600" dirty="0"/>
              <a:t> to edge of cell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DD1766-7F1A-23C5-7021-2E335A1195A7}"/>
              </a:ext>
            </a:extLst>
          </p:cNvPr>
          <p:cNvSpPr txBox="1"/>
          <p:nvPr/>
        </p:nvSpPr>
        <p:spPr>
          <a:xfrm>
            <a:off x="263264" y="2380167"/>
            <a:ext cx="280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Suggests deceleration scale: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EAD199-4D88-4100-2558-C6263049E615}"/>
              </a:ext>
            </a:extLst>
          </p:cNvPr>
          <p:cNvSpPr txBox="1"/>
          <p:nvPr/>
        </p:nvSpPr>
        <p:spPr>
          <a:xfrm>
            <a:off x="236150" y="5715835"/>
            <a:ext cx="3769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NEMO-3 corrected difference was 8mm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DAF328-5691-1234-2274-229EC925C31E}"/>
              </a:ext>
            </a:extLst>
          </p:cNvPr>
          <p:cNvSpPr txBox="1"/>
          <p:nvPr/>
        </p:nvSpPr>
        <p:spPr>
          <a:xfrm>
            <a:off x="238450" y="3969298"/>
            <a:ext cx="5736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Suggests prop time estimate is an underestimate – we get cancellation effects due to non-constant deceleration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762111-2FE2-BB74-D1EF-7B4EE25EA4D1}"/>
              </a:ext>
            </a:extLst>
          </p:cNvPr>
          <p:cNvSpPr txBox="1"/>
          <p:nvPr/>
        </p:nvSpPr>
        <p:spPr>
          <a:xfrm>
            <a:off x="507655" y="4998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4E11A6-32DD-E6F2-3A25-F33DF1BFD24D}"/>
              </a:ext>
            </a:extLst>
          </p:cNvPr>
          <p:cNvSpPr txBox="1"/>
          <p:nvPr/>
        </p:nvSpPr>
        <p:spPr>
          <a:xfrm>
            <a:off x="236150" y="4998625"/>
            <a:ext cx="3615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Effect could range from 1mm to &gt;1cm</a:t>
            </a:r>
            <a:endParaRPr lang="en-GB" sz="16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A89448-577B-04CD-3F16-8FED93B7FE8E}"/>
                  </a:ext>
                </a:extLst>
              </p:cNvPr>
              <p:cNvSpPr txBox="1"/>
              <p:nvPr/>
            </p:nvSpPr>
            <p:spPr>
              <a:xfrm>
                <a:off x="1946459" y="3009267"/>
                <a:ext cx="1546898" cy="566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~0.04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A89448-577B-04CD-3F16-8FED93B7F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459" y="3009267"/>
                <a:ext cx="1546898" cy="566822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D86A8759-D605-C9C5-B1E8-307EB07A62A6}"/>
              </a:ext>
            </a:extLst>
          </p:cNvPr>
          <p:cNvSpPr txBox="1"/>
          <p:nvPr/>
        </p:nvSpPr>
        <p:spPr>
          <a:xfrm>
            <a:off x="263264" y="3136862"/>
            <a:ext cx="1184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NEMO-3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31DBE2-6E22-85E2-E1CC-B107A1B8E8BC}"/>
              </a:ext>
            </a:extLst>
          </p:cNvPr>
          <p:cNvSpPr txBox="1"/>
          <p:nvPr/>
        </p:nvSpPr>
        <p:spPr>
          <a:xfrm>
            <a:off x="242212" y="1504789"/>
            <a:ext cx="4172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Deviation in cathode timestamp over height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8A1D9F-F74F-B715-B3FB-121B26FBC268}"/>
                  </a:ext>
                </a:extLst>
              </p:cNvPr>
              <p:cNvSpPr txBox="1"/>
              <p:nvPr/>
            </p:nvSpPr>
            <p:spPr>
              <a:xfrm>
                <a:off x="4686123" y="1474011"/>
                <a:ext cx="12888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~1000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8A1D9F-F74F-B715-B3FB-121B26FBC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123" y="1474011"/>
                <a:ext cx="12888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C1134D5-B184-B54A-3B77-110D6B6EDA8B}"/>
              </a:ext>
            </a:extLst>
          </p:cNvPr>
          <p:cNvGrpSpPr/>
          <p:nvPr/>
        </p:nvGrpSpPr>
        <p:grpSpPr>
          <a:xfrm>
            <a:off x="6186352" y="1882358"/>
            <a:ext cx="5409040" cy="4167639"/>
            <a:chOff x="7021615" y="2800168"/>
            <a:chExt cx="4718149" cy="3607339"/>
          </a:xfrm>
        </p:grpSpPr>
        <p:pic>
          <p:nvPicPr>
            <p:cNvPr id="27" name="Picture 26" descr="A graph of a function&#10;&#10;Description automatically generated">
              <a:extLst>
                <a:ext uri="{FF2B5EF4-FFF2-40B4-BE49-F238E27FC236}">
                  <a16:creationId xmlns:a16="http://schemas.microsoft.com/office/drawing/2014/main" id="{D22035BF-BFFD-4E7D-6148-B6C6BBA7B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1301" y="2800168"/>
              <a:ext cx="4338463" cy="315226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2E7A94B-9375-5E75-F0DE-816EC31080B0}"/>
                    </a:ext>
                  </a:extLst>
                </p:cNvPr>
                <p:cNvSpPr txBox="1"/>
                <p:nvPr/>
              </p:nvSpPr>
              <p:spPr>
                <a:xfrm rot="16200000">
                  <a:off x="6491662" y="4001186"/>
                  <a:ext cx="14292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2E7A94B-9375-5E75-F0DE-816EC3108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491662" y="4001186"/>
                  <a:ext cx="142923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68954D4-367E-1586-A20B-59F80072A5E0}"/>
                    </a:ext>
                  </a:extLst>
                </p:cNvPr>
                <p:cNvSpPr txBox="1"/>
                <p:nvPr/>
              </p:nvSpPr>
              <p:spPr>
                <a:xfrm>
                  <a:off x="9313563" y="5950750"/>
                  <a:ext cx="744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68954D4-367E-1586-A20B-59F80072A5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3563" y="5950750"/>
                  <a:ext cx="74430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397652-5716-4213-9C79-986D4CDB59B1}"/>
                    </a:ext>
                  </a:extLst>
                </p:cNvPr>
                <p:cNvSpPr txBox="1"/>
                <p:nvPr/>
              </p:nvSpPr>
              <p:spPr>
                <a:xfrm>
                  <a:off x="11202997" y="5970656"/>
                  <a:ext cx="336631" cy="436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397652-5716-4213-9C79-986D4CDB59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2997" y="5970656"/>
                  <a:ext cx="336631" cy="43685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387D6FF-BCC2-09D2-1905-0DFEE12D455B}"/>
                    </a:ext>
                  </a:extLst>
                </p:cNvPr>
                <p:cNvSpPr txBox="1"/>
                <p:nvPr/>
              </p:nvSpPr>
              <p:spPr>
                <a:xfrm>
                  <a:off x="7569663" y="5948601"/>
                  <a:ext cx="452047" cy="436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387D6FF-BCC2-09D2-1905-0DFEE12D4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9663" y="5948601"/>
                  <a:ext cx="452047" cy="43685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246740B-06FB-F39D-2FAE-053345C5DA6D}"/>
              </a:ext>
            </a:extLst>
          </p:cNvPr>
          <p:cNvCxnSpPr>
            <a:stCxn id="27" idx="1"/>
            <a:endCxn id="27" idx="3"/>
          </p:cNvCxnSpPr>
          <p:nvPr/>
        </p:nvCxnSpPr>
        <p:spPr>
          <a:xfrm>
            <a:off x="6621636" y="3703302"/>
            <a:ext cx="4973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79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DDA23-8424-356F-14D3-6A515EEC2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666F-C109-1AE2-D551-AC40950D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D4E69-C935-2442-167E-A1A7424C1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5" y="927554"/>
            <a:ext cx="10515600" cy="2501446"/>
          </a:xfrm>
        </p:spPr>
        <p:txBody>
          <a:bodyPr>
            <a:normAutofit/>
          </a:bodyPr>
          <a:lstStyle/>
          <a:p>
            <a:r>
              <a:rPr lang="en-US" dirty="0"/>
              <a:t>Overview of current vertical position reconstruction procedure in the tracker</a:t>
            </a:r>
          </a:p>
          <a:p>
            <a:endParaRPr lang="en-US" dirty="0"/>
          </a:p>
          <a:p>
            <a:r>
              <a:rPr lang="en-US" dirty="0"/>
              <a:t>Highlight potential problems with the current method</a:t>
            </a:r>
          </a:p>
          <a:p>
            <a:endParaRPr lang="en-US" dirty="0"/>
          </a:p>
          <a:p>
            <a:r>
              <a:rPr lang="en-US" dirty="0"/>
              <a:t>Suggests corrections to the current reconstruction method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499D7-6353-C095-CE1A-C456EEF5C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5E23-C513-6240-92FC-91D85C2E6CA0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1AB1E-7CEC-117F-BEF4-14F218362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13535-8FF4-7F89-B219-456F9FFF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3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16939-280C-1DA3-8006-07E76E6A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2BAF8-363A-2CBD-59BC-C03C2AC79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0905-8D64-A24C-AAB0-F8485726E2B9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6C8F7-F809-EC15-75FC-553CCC14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BDD9A-A003-AF66-5BF5-E7CAFDB6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40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88078E-6866-622A-C713-366776A36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74" y="596045"/>
            <a:ext cx="11439797" cy="92052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dirty="0"/>
              <a:t>NEMO-3 correction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2000" dirty="0"/>
              <a:t>	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0DE76C-1327-4E12-CC59-B9144B06E6D8}"/>
                  </a:ext>
                </a:extLst>
              </p:cNvPr>
              <p:cNvSpPr txBox="1"/>
              <p:nvPr/>
            </p:nvSpPr>
            <p:spPr>
              <a:xfrm>
                <a:off x="2684582" y="864048"/>
                <a:ext cx="6884257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0.408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0DE76C-1327-4E12-CC59-B9144B06E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82" y="864048"/>
                <a:ext cx="6884257" cy="6951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76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1F374-F34E-1508-0C0B-02DF69C5C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C77D-2E6C-EDDF-F184-F4C7B182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E4813-E07E-B5CD-3653-7959E5A99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CF3E-3C89-B045-A5E5-E90F8E76374D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BE114-64FD-F7CA-4664-D8B194BF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D7DAD-E1C1-E7F2-FC3F-DA9E5793A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41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AE23F0-57BA-04F6-40F7-D441530BF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74" y="596045"/>
            <a:ext cx="11439797" cy="92052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dirty="0"/>
              <a:t>NEMO-3 correction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2000" dirty="0"/>
              <a:t>	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B691CC-F53B-1FA4-11A4-81A71A64A4A6}"/>
                  </a:ext>
                </a:extLst>
              </p:cNvPr>
              <p:cNvSpPr txBox="1"/>
              <p:nvPr/>
            </p:nvSpPr>
            <p:spPr>
              <a:xfrm>
                <a:off x="2684582" y="864048"/>
                <a:ext cx="6884257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0.408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B691CC-F53B-1FA4-11A4-81A71A64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82" y="864048"/>
                <a:ext cx="6884257" cy="6951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6F4DE8D-4833-4A03-0CA0-F588DB38DB75}"/>
              </a:ext>
            </a:extLst>
          </p:cNvPr>
          <p:cNvSpPr txBox="1"/>
          <p:nvPr/>
        </p:nvSpPr>
        <p:spPr>
          <a:xfrm>
            <a:off x="3291535" y="1819803"/>
            <a:ext cx="15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Current formula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B96D037B-DD1E-1F32-93E2-A36E3901B9CC}"/>
              </a:ext>
            </a:extLst>
          </p:cNvPr>
          <p:cNvSpPr/>
          <p:nvPr/>
        </p:nvSpPr>
        <p:spPr>
          <a:xfrm rot="16200000">
            <a:off x="3860136" y="1100866"/>
            <a:ext cx="191488" cy="116791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12A645E6-B84C-0D59-E23E-616B77BB5265}"/>
              </a:ext>
            </a:extLst>
          </p:cNvPr>
          <p:cNvSpPr/>
          <p:nvPr/>
        </p:nvSpPr>
        <p:spPr>
          <a:xfrm rot="16200000">
            <a:off x="6030966" y="1095060"/>
            <a:ext cx="191488" cy="116791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6081EDA-6F16-32ED-6DF9-93C2F3E474E7}"/>
                  </a:ext>
                </a:extLst>
              </p:cNvPr>
              <p:cNvSpPr txBox="1"/>
              <p:nvPr/>
            </p:nvSpPr>
            <p:spPr>
              <a:xfrm>
                <a:off x="5735822" y="1798798"/>
                <a:ext cx="1155902" cy="550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6081EDA-6F16-32ED-6DF9-93C2F3E47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22" y="1798798"/>
                <a:ext cx="1155902" cy="550022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eft Brace 36">
            <a:extLst>
              <a:ext uri="{FF2B5EF4-FFF2-40B4-BE49-F238E27FC236}">
                <a16:creationId xmlns:a16="http://schemas.microsoft.com/office/drawing/2014/main" id="{B52CD8B1-5DD2-5D4E-5CF0-EAAC5E2C7224}"/>
              </a:ext>
            </a:extLst>
          </p:cNvPr>
          <p:cNvSpPr/>
          <p:nvPr/>
        </p:nvSpPr>
        <p:spPr>
          <a:xfrm rot="16200000">
            <a:off x="8200575" y="398267"/>
            <a:ext cx="161393" cy="257513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E9EC3F-79DB-3169-C893-45D24540C209}"/>
              </a:ext>
            </a:extLst>
          </p:cNvPr>
          <p:cNvSpPr txBox="1"/>
          <p:nvPr/>
        </p:nvSpPr>
        <p:spPr>
          <a:xfrm>
            <a:off x="7612869" y="1851662"/>
            <a:ext cx="2064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Deceleration term</a:t>
            </a:r>
          </a:p>
        </p:txBody>
      </p:sp>
    </p:spTree>
    <p:extLst>
      <p:ext uri="{BB962C8B-B14F-4D97-AF65-F5344CB8AC3E}">
        <p14:creationId xmlns:p14="http://schemas.microsoft.com/office/powerpoint/2010/main" val="2200535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3D28E-4708-6F7B-22AE-C52422760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3DCAB-958D-8553-F14C-5FFDCE45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DF3F2-A11D-E982-51F8-9131C46BC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F8A0-9A9C-A44F-81D4-8C3D549C0DEC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1C41A-B78E-DA74-10CA-A51F72856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D2D12-7538-C30E-FF2D-873D050AA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42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D3B108-22CF-4940-5A05-BF0EF2338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74" y="596045"/>
            <a:ext cx="11439797" cy="92052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dirty="0"/>
              <a:t>NEMO-3 correction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2000" dirty="0"/>
              <a:t>	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9BC587-C123-EB08-D6EA-163D103A1D6E}"/>
                  </a:ext>
                </a:extLst>
              </p:cNvPr>
              <p:cNvSpPr txBox="1"/>
              <p:nvPr/>
            </p:nvSpPr>
            <p:spPr>
              <a:xfrm>
                <a:off x="2684582" y="864048"/>
                <a:ext cx="6884257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0.408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9BC587-C123-EB08-D6EA-163D103A1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82" y="864048"/>
                <a:ext cx="6884257" cy="6951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1F5EFF9-44DA-0C07-00B2-E929A3062ABC}"/>
              </a:ext>
            </a:extLst>
          </p:cNvPr>
          <p:cNvSpPr txBox="1"/>
          <p:nvPr/>
        </p:nvSpPr>
        <p:spPr>
          <a:xfrm>
            <a:off x="293004" y="2350610"/>
            <a:ext cx="73198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Basis of nemo-3 correction: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Assumes deceleration halves during propagation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65F03-4046-4A54-734C-00159193B7DF}"/>
              </a:ext>
            </a:extLst>
          </p:cNvPr>
          <p:cNvSpPr txBox="1"/>
          <p:nvPr/>
        </p:nvSpPr>
        <p:spPr>
          <a:xfrm>
            <a:off x="3291535" y="1819803"/>
            <a:ext cx="15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Current formula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BBC499-AF39-39C2-E5A6-105DA3EF2C75}"/>
              </a:ext>
            </a:extLst>
          </p:cNvPr>
          <p:cNvSpPr txBox="1"/>
          <p:nvPr/>
        </p:nvSpPr>
        <p:spPr>
          <a:xfrm>
            <a:off x="6598622" y="6186641"/>
            <a:ext cx="5731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Difference in </a:t>
            </a:r>
            <a:r>
              <a:rPr lang="en-US" sz="1200" dirty="0" err="1"/>
              <a:t>ts</a:t>
            </a:r>
            <a:r>
              <a:rPr lang="en-US" sz="1200" dirty="0"/>
              <a:t> values between current reconstruction and using NEMO-3 reconstruction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B5EE3B98-3CA2-54C3-D6E8-B8ECF2E1A5B7}"/>
              </a:ext>
            </a:extLst>
          </p:cNvPr>
          <p:cNvSpPr/>
          <p:nvPr/>
        </p:nvSpPr>
        <p:spPr>
          <a:xfrm rot="16200000">
            <a:off x="3860136" y="1100866"/>
            <a:ext cx="191488" cy="116791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368155DB-0B26-BC67-6CE3-F59E3A41C8F9}"/>
              </a:ext>
            </a:extLst>
          </p:cNvPr>
          <p:cNvSpPr/>
          <p:nvPr/>
        </p:nvSpPr>
        <p:spPr>
          <a:xfrm rot="16200000">
            <a:off x="6030966" y="1095060"/>
            <a:ext cx="191488" cy="116791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A78DF73-FFF7-406A-6AC8-682E5D1E5F91}"/>
                  </a:ext>
                </a:extLst>
              </p:cNvPr>
              <p:cNvSpPr txBox="1"/>
              <p:nvPr/>
            </p:nvSpPr>
            <p:spPr>
              <a:xfrm>
                <a:off x="5735822" y="1798798"/>
                <a:ext cx="1155902" cy="550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A78DF73-FFF7-406A-6AC8-682E5D1E5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22" y="1798798"/>
                <a:ext cx="1155902" cy="550022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eft Brace 36">
            <a:extLst>
              <a:ext uri="{FF2B5EF4-FFF2-40B4-BE49-F238E27FC236}">
                <a16:creationId xmlns:a16="http://schemas.microsoft.com/office/drawing/2014/main" id="{0818011A-5DF9-38E6-1785-0EB67B42A142}"/>
              </a:ext>
            </a:extLst>
          </p:cNvPr>
          <p:cNvSpPr/>
          <p:nvPr/>
        </p:nvSpPr>
        <p:spPr>
          <a:xfrm rot="16200000">
            <a:off x="8200575" y="398267"/>
            <a:ext cx="161393" cy="257513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EAD9CF-60AB-1385-B2E4-F153F88370CE}"/>
              </a:ext>
            </a:extLst>
          </p:cNvPr>
          <p:cNvSpPr txBox="1"/>
          <p:nvPr/>
        </p:nvSpPr>
        <p:spPr>
          <a:xfrm>
            <a:off x="7612869" y="1851662"/>
            <a:ext cx="2064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Deceleration term</a:t>
            </a:r>
          </a:p>
        </p:txBody>
      </p:sp>
    </p:spTree>
    <p:extLst>
      <p:ext uri="{BB962C8B-B14F-4D97-AF65-F5344CB8AC3E}">
        <p14:creationId xmlns:p14="http://schemas.microsoft.com/office/powerpoint/2010/main" val="1074168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C1BF6-9329-E768-E791-54D78D43F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4673-CB91-76C9-EFF8-E3261BAD3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15437-7F18-5E7F-AFCF-2944DC7C6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3AB8-F873-3F43-A9E8-55DF84DBE558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896B2-D8A7-35FA-A2EE-28A4370B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1B5A4-380C-43CB-D971-614F6918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43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6F8BF1-2BF0-70AF-B02C-DB8E2AED2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74" y="596045"/>
            <a:ext cx="11439797" cy="92052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dirty="0"/>
              <a:t>NEMO-3 correction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2000" dirty="0"/>
              <a:t>	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8BB234-F4A3-A132-6B0A-71C7166222DC}"/>
                  </a:ext>
                </a:extLst>
              </p:cNvPr>
              <p:cNvSpPr txBox="1"/>
              <p:nvPr/>
            </p:nvSpPr>
            <p:spPr>
              <a:xfrm>
                <a:off x="2684582" y="864048"/>
                <a:ext cx="6884257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0.408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8BB234-F4A3-A132-6B0A-71C716622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82" y="864048"/>
                <a:ext cx="6884257" cy="6951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683453E-4DDD-6838-CA4A-7CDC70FAAF7A}"/>
              </a:ext>
            </a:extLst>
          </p:cNvPr>
          <p:cNvSpPr txBox="1"/>
          <p:nvPr/>
        </p:nvSpPr>
        <p:spPr>
          <a:xfrm>
            <a:off x="293004" y="2350610"/>
            <a:ext cx="73198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Basis of nemo-3 correction: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Assumes deceleration halves during propagation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Benefits of nemo-3 correction: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Unitless correction values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be customized for each cell/depending on location of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E673D6-C28B-CCF4-8C29-82D5D9AD0F7C}"/>
              </a:ext>
            </a:extLst>
          </p:cNvPr>
          <p:cNvSpPr txBox="1"/>
          <p:nvPr/>
        </p:nvSpPr>
        <p:spPr>
          <a:xfrm>
            <a:off x="3291535" y="1819803"/>
            <a:ext cx="15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Current formula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4029C8-4536-C73F-72DE-3A10E253D70F}"/>
              </a:ext>
            </a:extLst>
          </p:cNvPr>
          <p:cNvSpPr txBox="1"/>
          <p:nvPr/>
        </p:nvSpPr>
        <p:spPr>
          <a:xfrm>
            <a:off x="6598622" y="6186641"/>
            <a:ext cx="5731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Difference in </a:t>
            </a:r>
            <a:r>
              <a:rPr lang="en-US" sz="1200" dirty="0" err="1"/>
              <a:t>ts</a:t>
            </a:r>
            <a:r>
              <a:rPr lang="en-US" sz="1200" dirty="0"/>
              <a:t> values between current reconstruction and using NEMO-3 reconstruction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58E24684-B115-EB15-3A0F-6ABC25B9832A}"/>
              </a:ext>
            </a:extLst>
          </p:cNvPr>
          <p:cNvSpPr/>
          <p:nvPr/>
        </p:nvSpPr>
        <p:spPr>
          <a:xfrm rot="16200000">
            <a:off x="3860136" y="1100866"/>
            <a:ext cx="191488" cy="116791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80568C61-7BA9-C8E8-09D0-DB522C997575}"/>
              </a:ext>
            </a:extLst>
          </p:cNvPr>
          <p:cNvSpPr/>
          <p:nvPr/>
        </p:nvSpPr>
        <p:spPr>
          <a:xfrm rot="16200000">
            <a:off x="6030966" y="1095060"/>
            <a:ext cx="191488" cy="116791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856AF9-263A-0F4B-5057-947B112AA533}"/>
                  </a:ext>
                </a:extLst>
              </p:cNvPr>
              <p:cNvSpPr txBox="1"/>
              <p:nvPr/>
            </p:nvSpPr>
            <p:spPr>
              <a:xfrm>
                <a:off x="5735822" y="1798798"/>
                <a:ext cx="1155902" cy="550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856AF9-263A-0F4B-5057-947B112A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22" y="1798798"/>
                <a:ext cx="1155902" cy="550022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eft Brace 36">
            <a:extLst>
              <a:ext uri="{FF2B5EF4-FFF2-40B4-BE49-F238E27FC236}">
                <a16:creationId xmlns:a16="http://schemas.microsoft.com/office/drawing/2014/main" id="{CDE36AA2-1FF5-E142-99E1-A52A7302716D}"/>
              </a:ext>
            </a:extLst>
          </p:cNvPr>
          <p:cNvSpPr/>
          <p:nvPr/>
        </p:nvSpPr>
        <p:spPr>
          <a:xfrm rot="16200000">
            <a:off x="8200575" y="398267"/>
            <a:ext cx="161393" cy="257513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816440-9F0B-5DD5-AEB1-6BB988DD969C}"/>
              </a:ext>
            </a:extLst>
          </p:cNvPr>
          <p:cNvSpPr txBox="1"/>
          <p:nvPr/>
        </p:nvSpPr>
        <p:spPr>
          <a:xfrm>
            <a:off x="7612869" y="1851662"/>
            <a:ext cx="2064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Deceleration term</a:t>
            </a:r>
          </a:p>
        </p:txBody>
      </p:sp>
    </p:spTree>
    <p:extLst>
      <p:ext uri="{BB962C8B-B14F-4D97-AF65-F5344CB8AC3E}">
        <p14:creationId xmlns:p14="http://schemas.microsoft.com/office/powerpoint/2010/main" val="1314247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F8BED-2337-BAE2-48BF-6B260096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C4FF7-E4DC-DAA6-B550-9E5AF3DE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99B38-CA7F-A874-119D-FB43B6252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6BA6-E244-2543-AEF3-12C2F63550AA}" type="datetime1">
              <a:rPr lang="en-GB" smtClean="0"/>
              <a:t>26/02/2024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FBF42-5825-6FEE-44A8-2E118704D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E130B-A24E-8BD7-4074-CD0092F5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44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F5129B-8FB3-D90B-1066-4D3B867F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74" y="596045"/>
            <a:ext cx="11439797" cy="92052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dirty="0"/>
              <a:t>NEMO-3 correction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2000" dirty="0"/>
              <a:t>	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97A3DD-88E7-14B3-0928-48820C25AAC2}"/>
                  </a:ext>
                </a:extLst>
              </p:cNvPr>
              <p:cNvSpPr txBox="1"/>
              <p:nvPr/>
            </p:nvSpPr>
            <p:spPr>
              <a:xfrm>
                <a:off x="2684582" y="864048"/>
                <a:ext cx="6884257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0.408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97A3DD-88E7-14B3-0928-48820C25A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82" y="864048"/>
                <a:ext cx="6884257" cy="6951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4A7E50A-99EB-0313-3A4A-AF1150ACE6DB}"/>
              </a:ext>
            </a:extLst>
          </p:cNvPr>
          <p:cNvSpPr txBox="1"/>
          <p:nvPr/>
        </p:nvSpPr>
        <p:spPr>
          <a:xfrm>
            <a:off x="293004" y="2350610"/>
            <a:ext cx="731986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Basis of nemo-3 correction: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Assumes deceleration halves during propagation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Benefits of nemo-3 correction: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Unitless correction values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be customized for each cell/depending on location of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Next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Need to verify we see the same effect as they did</a:t>
            </a:r>
          </a:p>
          <a:p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175144-A1AB-F8E3-F8E8-C5803E043375}"/>
              </a:ext>
            </a:extLst>
          </p:cNvPr>
          <p:cNvSpPr txBox="1"/>
          <p:nvPr/>
        </p:nvSpPr>
        <p:spPr>
          <a:xfrm>
            <a:off x="3291535" y="1819803"/>
            <a:ext cx="15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Current formula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539CF74C-9463-EE2A-9544-EC202FF560F2}"/>
              </a:ext>
            </a:extLst>
          </p:cNvPr>
          <p:cNvSpPr/>
          <p:nvPr/>
        </p:nvSpPr>
        <p:spPr>
          <a:xfrm rot="16200000">
            <a:off x="3860136" y="1100866"/>
            <a:ext cx="191488" cy="116791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361DEE3-0466-D2F9-1AAE-39D5513F9DE8}"/>
              </a:ext>
            </a:extLst>
          </p:cNvPr>
          <p:cNvSpPr/>
          <p:nvPr/>
        </p:nvSpPr>
        <p:spPr>
          <a:xfrm rot="16200000">
            <a:off x="6030966" y="1095060"/>
            <a:ext cx="191488" cy="116791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C466B8B-59E8-FF38-3E8D-00AF72FD394E}"/>
                  </a:ext>
                </a:extLst>
              </p:cNvPr>
              <p:cNvSpPr txBox="1"/>
              <p:nvPr/>
            </p:nvSpPr>
            <p:spPr>
              <a:xfrm>
                <a:off x="5735822" y="1798798"/>
                <a:ext cx="1155902" cy="550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C466B8B-59E8-FF38-3E8D-00AF72FD3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22" y="1798798"/>
                <a:ext cx="1155902" cy="550022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eft Brace 36">
            <a:extLst>
              <a:ext uri="{FF2B5EF4-FFF2-40B4-BE49-F238E27FC236}">
                <a16:creationId xmlns:a16="http://schemas.microsoft.com/office/drawing/2014/main" id="{26BE9988-391A-FB01-6545-D40924FE7530}"/>
              </a:ext>
            </a:extLst>
          </p:cNvPr>
          <p:cNvSpPr/>
          <p:nvPr/>
        </p:nvSpPr>
        <p:spPr>
          <a:xfrm rot="16200000">
            <a:off x="8200575" y="398267"/>
            <a:ext cx="161393" cy="257513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25C694-94CB-4438-B0F2-11F8AA300918}"/>
              </a:ext>
            </a:extLst>
          </p:cNvPr>
          <p:cNvSpPr txBox="1"/>
          <p:nvPr/>
        </p:nvSpPr>
        <p:spPr>
          <a:xfrm>
            <a:off x="7612869" y="1851662"/>
            <a:ext cx="2064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Deceleration term</a:t>
            </a:r>
          </a:p>
        </p:txBody>
      </p:sp>
    </p:spTree>
    <p:extLst>
      <p:ext uri="{BB962C8B-B14F-4D97-AF65-F5344CB8AC3E}">
        <p14:creationId xmlns:p14="http://schemas.microsoft.com/office/powerpoint/2010/main" val="2019131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F0DBB-6898-C618-B625-4350AF498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ADE4-44BF-A4FA-B1C7-6A4F5FF6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1D52A-19EF-F0A2-CA0B-9881A01C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4B78-06C7-2C4F-80C5-1E287BEB970C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D6005-D2FD-8A18-F64A-36358C524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94551-F7A0-A6D3-32F6-B9E1456DB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45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3F82F2-E220-FCB7-B6A2-970E382D5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74" y="596045"/>
            <a:ext cx="11439797" cy="92052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dirty="0"/>
              <a:t>NEMO-3 correction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2000" dirty="0"/>
              <a:t>	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7E4A9-1C96-93A3-B96F-3C45EBBC230D}"/>
                  </a:ext>
                </a:extLst>
              </p:cNvPr>
              <p:cNvSpPr txBox="1"/>
              <p:nvPr/>
            </p:nvSpPr>
            <p:spPr>
              <a:xfrm>
                <a:off x="2684582" y="864048"/>
                <a:ext cx="6884257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0.408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7E4A9-1C96-93A3-B96F-3C45EBBC2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82" y="864048"/>
                <a:ext cx="6884257" cy="6951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B7AB99A-C5ED-7A7D-D0B6-0DB6CCAA5F6B}"/>
              </a:ext>
            </a:extLst>
          </p:cNvPr>
          <p:cNvSpPr txBox="1"/>
          <p:nvPr/>
        </p:nvSpPr>
        <p:spPr>
          <a:xfrm>
            <a:off x="293004" y="2350610"/>
            <a:ext cx="731986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Basis of nemo-3 correction: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Assumes deceleration halves during propagation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Benefits of nemo-3 correction: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Unitless correction values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be customized for each cell/depending on location of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Next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Need to verify we see the same effect as they did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Need to verify way of calculating deceleration value is valid</a:t>
            </a:r>
          </a:p>
          <a:p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DF7E3-6772-CDA1-66FC-73E64FD332B1}"/>
              </a:ext>
            </a:extLst>
          </p:cNvPr>
          <p:cNvSpPr txBox="1"/>
          <p:nvPr/>
        </p:nvSpPr>
        <p:spPr>
          <a:xfrm>
            <a:off x="3291535" y="1819803"/>
            <a:ext cx="15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Current formula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080A9FD3-4D68-4FAB-B98A-303733C7ED4B}"/>
              </a:ext>
            </a:extLst>
          </p:cNvPr>
          <p:cNvSpPr/>
          <p:nvPr/>
        </p:nvSpPr>
        <p:spPr>
          <a:xfrm rot="16200000">
            <a:off x="3860136" y="1100866"/>
            <a:ext cx="191488" cy="116791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D15F9E8-77AD-C611-50FB-2CAF5E50F6A5}"/>
              </a:ext>
            </a:extLst>
          </p:cNvPr>
          <p:cNvSpPr/>
          <p:nvPr/>
        </p:nvSpPr>
        <p:spPr>
          <a:xfrm rot="16200000">
            <a:off x="6030966" y="1095060"/>
            <a:ext cx="191488" cy="116791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E6570E-B033-2BC6-ED49-E0F63D45A9EB}"/>
                  </a:ext>
                </a:extLst>
              </p:cNvPr>
              <p:cNvSpPr txBox="1"/>
              <p:nvPr/>
            </p:nvSpPr>
            <p:spPr>
              <a:xfrm>
                <a:off x="5735822" y="1798798"/>
                <a:ext cx="1155902" cy="550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E6570E-B033-2BC6-ED49-E0F63D45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22" y="1798798"/>
                <a:ext cx="1155902" cy="550022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eft Brace 36">
            <a:extLst>
              <a:ext uri="{FF2B5EF4-FFF2-40B4-BE49-F238E27FC236}">
                <a16:creationId xmlns:a16="http://schemas.microsoft.com/office/drawing/2014/main" id="{9B0BC6D3-D54E-3E35-65CA-E3FE360BC53C}"/>
              </a:ext>
            </a:extLst>
          </p:cNvPr>
          <p:cNvSpPr/>
          <p:nvPr/>
        </p:nvSpPr>
        <p:spPr>
          <a:xfrm rot="16200000">
            <a:off x="8200575" y="398267"/>
            <a:ext cx="161393" cy="257513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A94314-380A-583F-A6FA-EB973F955978}"/>
              </a:ext>
            </a:extLst>
          </p:cNvPr>
          <p:cNvSpPr txBox="1"/>
          <p:nvPr/>
        </p:nvSpPr>
        <p:spPr>
          <a:xfrm>
            <a:off x="7612869" y="1851662"/>
            <a:ext cx="2064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Deceleration term</a:t>
            </a:r>
          </a:p>
        </p:txBody>
      </p:sp>
    </p:spTree>
    <p:extLst>
      <p:ext uri="{BB962C8B-B14F-4D97-AF65-F5344CB8AC3E}">
        <p14:creationId xmlns:p14="http://schemas.microsoft.com/office/powerpoint/2010/main" val="1717346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9225D-E71F-DFAC-D23B-E0184E5EC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639D-AF05-E85F-D5E1-93D46F1C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87627-908E-1D1A-129F-3E88064FF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F3A7E-2DDD-E34F-8BDA-9846B498B45C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6AEC5-D6AC-0234-2351-81943492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D1C61-113F-AD23-4D96-C1FBE926D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46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B5B535-493E-74F4-D123-A241EC2A9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74" y="596045"/>
            <a:ext cx="11439797" cy="92052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dirty="0"/>
              <a:t>NEMO-3 correction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2000" dirty="0"/>
              <a:t>	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3D6D9E-8352-4248-ACF3-F90A2321116F}"/>
                  </a:ext>
                </a:extLst>
              </p:cNvPr>
              <p:cNvSpPr txBox="1"/>
              <p:nvPr/>
            </p:nvSpPr>
            <p:spPr>
              <a:xfrm>
                <a:off x="2684582" y="864048"/>
                <a:ext cx="6884257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0.408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3D6D9E-8352-4248-ACF3-F90A23211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82" y="864048"/>
                <a:ext cx="6884257" cy="6951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ADF27BF-8FA7-78F8-48BF-837072131D39}"/>
              </a:ext>
            </a:extLst>
          </p:cNvPr>
          <p:cNvSpPr txBox="1"/>
          <p:nvPr/>
        </p:nvSpPr>
        <p:spPr>
          <a:xfrm>
            <a:off x="293004" y="2350610"/>
            <a:ext cx="731986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Basis of nemo-3 correction: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Assumes deceleration halves during propagation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Benefits of nemo-3 correction: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Unitless correction values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be customized for each cell/depending on location of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Next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Need to verify we see the same effect as they did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Need to verify way of calculating deceleration value is valid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Test how this reconstruction affects tracking/location abilities</a:t>
            </a:r>
          </a:p>
          <a:p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993C7-DB1B-951B-4293-808BA06E3D62}"/>
              </a:ext>
            </a:extLst>
          </p:cNvPr>
          <p:cNvSpPr txBox="1"/>
          <p:nvPr/>
        </p:nvSpPr>
        <p:spPr>
          <a:xfrm>
            <a:off x="3291535" y="1819803"/>
            <a:ext cx="15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Current formula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48231BE4-5A6A-B200-34B5-8CC987077497}"/>
              </a:ext>
            </a:extLst>
          </p:cNvPr>
          <p:cNvSpPr/>
          <p:nvPr/>
        </p:nvSpPr>
        <p:spPr>
          <a:xfrm rot="16200000">
            <a:off x="3860136" y="1100866"/>
            <a:ext cx="191488" cy="116791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B4A122F9-D4FF-CF16-E12D-929AF07A9BDB}"/>
              </a:ext>
            </a:extLst>
          </p:cNvPr>
          <p:cNvSpPr/>
          <p:nvPr/>
        </p:nvSpPr>
        <p:spPr>
          <a:xfrm rot="16200000">
            <a:off x="6030966" y="1095060"/>
            <a:ext cx="191488" cy="116791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9C6B6D-D6DF-200D-811A-041367B3E004}"/>
                  </a:ext>
                </a:extLst>
              </p:cNvPr>
              <p:cNvSpPr txBox="1"/>
              <p:nvPr/>
            </p:nvSpPr>
            <p:spPr>
              <a:xfrm>
                <a:off x="5735822" y="1798798"/>
                <a:ext cx="1155902" cy="550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9C6B6D-D6DF-200D-811A-041367B3E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22" y="1798798"/>
                <a:ext cx="1155902" cy="550022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eft Brace 36">
            <a:extLst>
              <a:ext uri="{FF2B5EF4-FFF2-40B4-BE49-F238E27FC236}">
                <a16:creationId xmlns:a16="http://schemas.microsoft.com/office/drawing/2014/main" id="{C4649753-230F-9847-35CC-F25E3FD462A3}"/>
              </a:ext>
            </a:extLst>
          </p:cNvPr>
          <p:cNvSpPr/>
          <p:nvPr/>
        </p:nvSpPr>
        <p:spPr>
          <a:xfrm rot="16200000">
            <a:off x="8200575" y="398267"/>
            <a:ext cx="161393" cy="257513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34E869-4D65-ED9A-91FD-221B3C9B847A}"/>
              </a:ext>
            </a:extLst>
          </p:cNvPr>
          <p:cNvSpPr txBox="1"/>
          <p:nvPr/>
        </p:nvSpPr>
        <p:spPr>
          <a:xfrm>
            <a:off x="7612869" y="1851662"/>
            <a:ext cx="2064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Deceleration term</a:t>
            </a:r>
          </a:p>
        </p:txBody>
      </p:sp>
    </p:spTree>
    <p:extLst>
      <p:ext uri="{BB962C8B-B14F-4D97-AF65-F5344CB8AC3E}">
        <p14:creationId xmlns:p14="http://schemas.microsoft.com/office/powerpoint/2010/main" val="4051486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3A5D5-96F2-69BF-DBC9-BAEB53A27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5F722-F80D-FAC7-88B2-48834B02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2C6C1-3868-3D4E-EC5C-8576D2AB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0890-5140-D249-8B74-7F83A03588E6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9B1F3-BCA7-BF7D-E433-72805E0F0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050FA-AA0C-7B8B-94AA-B9E02E32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47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12B1F2-D685-F6AE-6710-B08BC9AC9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74" y="596045"/>
            <a:ext cx="11439797" cy="92052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dirty="0"/>
              <a:t>NEMO-3 correction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2000" dirty="0"/>
              <a:t>			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AE8B08-C8B1-2FEE-2E0C-ED500F065E84}"/>
              </a:ext>
            </a:extLst>
          </p:cNvPr>
          <p:cNvGrpSpPr/>
          <p:nvPr/>
        </p:nvGrpSpPr>
        <p:grpSpPr>
          <a:xfrm>
            <a:off x="6889146" y="2483526"/>
            <a:ext cx="4626164" cy="3811192"/>
            <a:chOff x="6389430" y="2913922"/>
            <a:chExt cx="3297068" cy="28748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19837C2-9C2B-04C3-D395-4D6A9A106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"/>
            <a:stretch/>
          </p:blipFill>
          <p:spPr>
            <a:xfrm>
              <a:off x="6629707" y="2913922"/>
              <a:ext cx="3056791" cy="26583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7E3C883-5C89-F89C-66BB-5A57C00025C4}"/>
                    </a:ext>
                  </a:extLst>
                </p:cNvPr>
                <p:cNvSpPr txBox="1"/>
                <p:nvPr/>
              </p:nvSpPr>
              <p:spPr>
                <a:xfrm rot="16200000">
                  <a:off x="5994768" y="4057242"/>
                  <a:ext cx="1040985" cy="2516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7E3C883-5C89-F89C-66BB-5A57C0002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994768" y="4057242"/>
                  <a:ext cx="1040985" cy="2516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5839801-1A31-6DFF-1B69-63871B767BD9}"/>
                    </a:ext>
                  </a:extLst>
                </p:cNvPr>
                <p:cNvSpPr txBox="1"/>
                <p:nvPr/>
              </p:nvSpPr>
              <p:spPr>
                <a:xfrm>
                  <a:off x="7988713" y="5524794"/>
                  <a:ext cx="540959" cy="2639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𝑟𝑒𝑐</m:t>
                            </m:r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5839801-1A31-6DFF-1B69-63871B767B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8713" y="5524794"/>
                  <a:ext cx="540959" cy="26394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8860C5-BE3A-35BD-32D4-937C8D22DE49}"/>
                  </a:ext>
                </a:extLst>
              </p:cNvPr>
              <p:cNvSpPr txBox="1"/>
              <p:nvPr/>
            </p:nvSpPr>
            <p:spPr>
              <a:xfrm>
                <a:off x="2684582" y="864048"/>
                <a:ext cx="6884257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0.408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8860C5-BE3A-35BD-32D4-937C8D22D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82" y="864048"/>
                <a:ext cx="6884257" cy="695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E928476-73CF-7351-F332-7604C2EB1DC6}"/>
              </a:ext>
            </a:extLst>
          </p:cNvPr>
          <p:cNvSpPr txBox="1"/>
          <p:nvPr/>
        </p:nvSpPr>
        <p:spPr>
          <a:xfrm>
            <a:off x="293004" y="2350610"/>
            <a:ext cx="731986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Basis of nemo-3 correction: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Assumes deceleration halves during propagation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Benefits of nemo-3 correction: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Unitless correction values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be customized for each cell/depending on location of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Next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Need to verify we see the same effect as they did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Need to verify way of calculating deceleration value is valid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Test how this reconstruction affects tracking/location abilities</a:t>
            </a:r>
          </a:p>
          <a:p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2BBE7C-1E9E-59AB-A100-9FDB020D190B}"/>
              </a:ext>
            </a:extLst>
          </p:cNvPr>
          <p:cNvSpPr txBox="1"/>
          <p:nvPr/>
        </p:nvSpPr>
        <p:spPr>
          <a:xfrm>
            <a:off x="3291535" y="1819803"/>
            <a:ext cx="15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Current formula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80C81F-577E-126A-E360-4203D12922BD}"/>
              </a:ext>
            </a:extLst>
          </p:cNvPr>
          <p:cNvSpPr txBox="1"/>
          <p:nvPr/>
        </p:nvSpPr>
        <p:spPr>
          <a:xfrm>
            <a:off x="293004" y="5956164"/>
            <a:ext cx="3336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If effect&lt;5mm do we need to correct?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0EB7DF-45C8-74AD-0C10-BFA609E51064}"/>
              </a:ext>
            </a:extLst>
          </p:cNvPr>
          <p:cNvSpPr txBox="1"/>
          <p:nvPr/>
        </p:nvSpPr>
        <p:spPr>
          <a:xfrm>
            <a:off x="6598622" y="6186641"/>
            <a:ext cx="5731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Difference in </a:t>
            </a:r>
            <a:r>
              <a:rPr lang="en-US" sz="1200" dirty="0" err="1"/>
              <a:t>ts</a:t>
            </a:r>
            <a:r>
              <a:rPr lang="en-US" sz="1200" dirty="0"/>
              <a:t> values between current reconstruction and using NEMO-3 reconstruction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C261972B-A18C-AD8C-A0E7-2F4870526D48}"/>
              </a:ext>
            </a:extLst>
          </p:cNvPr>
          <p:cNvSpPr/>
          <p:nvPr/>
        </p:nvSpPr>
        <p:spPr>
          <a:xfrm rot="16200000">
            <a:off x="3860136" y="1100866"/>
            <a:ext cx="191488" cy="116791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F0DEB18C-F4AE-69B2-45F7-B891FC134848}"/>
              </a:ext>
            </a:extLst>
          </p:cNvPr>
          <p:cNvSpPr/>
          <p:nvPr/>
        </p:nvSpPr>
        <p:spPr>
          <a:xfrm rot="16200000">
            <a:off x="6030966" y="1095060"/>
            <a:ext cx="191488" cy="116791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7AD56E-5FF9-534C-5033-E1080500176F}"/>
                  </a:ext>
                </a:extLst>
              </p:cNvPr>
              <p:cNvSpPr txBox="1"/>
              <p:nvPr/>
            </p:nvSpPr>
            <p:spPr>
              <a:xfrm>
                <a:off x="5735822" y="1798798"/>
                <a:ext cx="1155902" cy="550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7AD56E-5FF9-534C-5033-E10805001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22" y="1798798"/>
                <a:ext cx="1155902" cy="550022"/>
              </a:xfrm>
              <a:prstGeom prst="rect">
                <a:avLst/>
              </a:prstGeom>
              <a:blipFill>
                <a:blip r:embed="rId6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eft Brace 36">
            <a:extLst>
              <a:ext uri="{FF2B5EF4-FFF2-40B4-BE49-F238E27FC236}">
                <a16:creationId xmlns:a16="http://schemas.microsoft.com/office/drawing/2014/main" id="{273E7F7D-6E8C-3660-4472-6B4E2B6A789D}"/>
              </a:ext>
            </a:extLst>
          </p:cNvPr>
          <p:cNvSpPr/>
          <p:nvPr/>
        </p:nvSpPr>
        <p:spPr>
          <a:xfrm rot="16200000">
            <a:off x="8200575" y="398267"/>
            <a:ext cx="161393" cy="257513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D39B1C-E1FF-6708-5529-F89AEDB04268}"/>
              </a:ext>
            </a:extLst>
          </p:cNvPr>
          <p:cNvSpPr txBox="1"/>
          <p:nvPr/>
        </p:nvSpPr>
        <p:spPr>
          <a:xfrm>
            <a:off x="7612869" y="1851662"/>
            <a:ext cx="2064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Deceleration term</a:t>
            </a:r>
          </a:p>
        </p:txBody>
      </p:sp>
    </p:spTree>
    <p:extLst>
      <p:ext uri="{BB962C8B-B14F-4D97-AF65-F5344CB8AC3E}">
        <p14:creationId xmlns:p14="http://schemas.microsoft.com/office/powerpoint/2010/main" val="3443270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B52D3-A7AA-A198-CC82-527A06E97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3659F-D14B-AE7F-692C-3B0B1F07D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made in reconstruction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897F8-9C0B-EB0F-B084-63446C1D3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60C7C-1997-0B4E-97C5-F51E07E8C943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FA66D-F380-B19A-842D-63831620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96DE3-FFB1-3D98-03AF-D6F6CFAF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48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80973-CC25-2908-95C0-FD834222FC81}"/>
              </a:ext>
            </a:extLst>
          </p:cNvPr>
          <p:cNvSpPr txBox="1"/>
          <p:nvPr/>
        </p:nvSpPr>
        <p:spPr>
          <a:xfrm>
            <a:off x="103415" y="953614"/>
            <a:ext cx="271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plasma speed: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B204BA-6F5E-5512-C12D-43275FC41E88}"/>
              </a:ext>
            </a:extLst>
          </p:cNvPr>
          <p:cNvSpPr txBox="1"/>
          <p:nvPr/>
        </p:nvSpPr>
        <p:spPr>
          <a:xfrm>
            <a:off x="84736" y="2389581"/>
            <a:ext cx="768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Timestamps do not need to be corrected before being used in reconstruction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8C3C66-C35D-2CD0-8476-1AAC468BD207}"/>
              </a:ext>
            </a:extLst>
          </p:cNvPr>
          <p:cNvSpPr txBox="1"/>
          <p:nvPr/>
        </p:nvSpPr>
        <p:spPr>
          <a:xfrm>
            <a:off x="103415" y="5461654"/>
            <a:ext cx="12159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these assumptions break down at some scale. Goal is to find scale at which they break and estimate uncertainties as a result.</a:t>
            </a:r>
          </a:p>
          <a:p>
            <a:r>
              <a:rPr lang="en-US" dirty="0"/>
              <a:t>Methods for correcting these effects have also been suggested.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357F05-6F56-088C-B475-F0D504EFA21B}"/>
              </a:ext>
            </a:extLst>
          </p:cNvPr>
          <p:cNvSpPr txBox="1"/>
          <p:nvPr/>
        </p:nvSpPr>
        <p:spPr>
          <a:xfrm>
            <a:off x="95066" y="3767869"/>
            <a:ext cx="557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 of track doesn’t affect our ability to reconstruct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3A9E2-DD39-25DB-8FB0-4D53230D82D5}"/>
              </a:ext>
            </a:extLst>
          </p:cNvPr>
          <p:cNvSpPr txBox="1"/>
          <p:nvPr/>
        </p:nvSpPr>
        <p:spPr>
          <a:xfrm>
            <a:off x="103415" y="4850349"/>
            <a:ext cx="161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(+ others …)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EAE990-1A0A-0187-5817-B869B1031EEC}"/>
              </a:ext>
            </a:extLst>
          </p:cNvPr>
          <p:cNvGrpSpPr/>
          <p:nvPr/>
        </p:nvGrpSpPr>
        <p:grpSpPr>
          <a:xfrm>
            <a:off x="3696623" y="767621"/>
            <a:ext cx="3971193" cy="886308"/>
            <a:chOff x="3438601" y="1340381"/>
            <a:chExt cx="5048502" cy="1047899"/>
          </a:xfrm>
        </p:grpSpPr>
        <p:pic>
          <p:nvPicPr>
            <p:cNvPr id="15" name="Content Placeholder 9" descr="Content Placeholder 9">
              <a:extLst>
                <a:ext uri="{FF2B5EF4-FFF2-40B4-BE49-F238E27FC236}">
                  <a16:creationId xmlns:a16="http://schemas.microsoft.com/office/drawing/2014/main" id="{1E2F02BF-C8BC-D939-4B83-F60637711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3438601" y="1340381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7-point Star 15">
              <a:extLst>
                <a:ext uri="{FF2B5EF4-FFF2-40B4-BE49-F238E27FC236}">
                  <a16:creationId xmlns:a16="http://schemas.microsoft.com/office/drawing/2014/main" id="{F643EE58-3715-5F14-B402-E646E509AE8C}"/>
                </a:ext>
              </a:extLst>
            </p:cNvPr>
            <p:cNvSpPr/>
            <p:nvPr/>
          </p:nvSpPr>
          <p:spPr>
            <a:xfrm>
              <a:off x="6796838" y="1635365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C6B60499-DD99-D732-8365-218DBC932998}"/>
                </a:ext>
              </a:extLst>
            </p:cNvPr>
            <p:cNvSpPr/>
            <p:nvPr/>
          </p:nvSpPr>
          <p:spPr>
            <a:xfrm rot="10800000">
              <a:off x="3813979" y="1691610"/>
              <a:ext cx="2982859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1738F1AB-9B59-E74A-EBA7-EFF0C7B0E6F4}"/>
                </a:ext>
              </a:extLst>
            </p:cNvPr>
            <p:cNvSpPr/>
            <p:nvPr/>
          </p:nvSpPr>
          <p:spPr>
            <a:xfrm rot="10800000" flipH="1">
              <a:off x="7096508" y="1701651"/>
              <a:ext cx="1031041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BE19B9-EEBF-AE5B-5A9F-A51B53A38C98}"/>
              </a:ext>
            </a:extLst>
          </p:cNvPr>
          <p:cNvGrpSpPr/>
          <p:nvPr/>
        </p:nvGrpSpPr>
        <p:grpSpPr>
          <a:xfrm>
            <a:off x="6338239" y="3524620"/>
            <a:ext cx="4019753" cy="1534306"/>
            <a:chOff x="7142233" y="3810204"/>
            <a:chExt cx="5048502" cy="1739742"/>
          </a:xfrm>
        </p:grpSpPr>
        <p:pic>
          <p:nvPicPr>
            <p:cNvPr id="20" name="Content Placeholder 9" descr="Content Placeholder 9">
              <a:extLst>
                <a:ext uri="{FF2B5EF4-FFF2-40B4-BE49-F238E27FC236}">
                  <a16:creationId xmlns:a16="http://schemas.microsoft.com/office/drawing/2014/main" id="{382C36F3-1D7D-CBDB-5AA2-930ED17BF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7142233" y="4231307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1" name="7-point Star 20">
              <a:extLst>
                <a:ext uri="{FF2B5EF4-FFF2-40B4-BE49-F238E27FC236}">
                  <a16:creationId xmlns:a16="http://schemas.microsoft.com/office/drawing/2014/main" id="{75BBF1F5-0944-46DA-DC53-2A66B8063657}"/>
                </a:ext>
              </a:extLst>
            </p:cNvPr>
            <p:cNvSpPr/>
            <p:nvPr/>
          </p:nvSpPr>
          <p:spPr>
            <a:xfrm>
              <a:off x="10410158" y="4526291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6A20280-F20B-E835-E92E-6076639477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7715" y="4144274"/>
              <a:ext cx="2604335" cy="1234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Pie 22">
              <a:extLst>
                <a:ext uri="{FF2B5EF4-FFF2-40B4-BE49-F238E27FC236}">
                  <a16:creationId xmlns:a16="http://schemas.microsoft.com/office/drawing/2014/main" id="{CF4C8328-76E1-EDB3-C210-9CA6667AC318}"/>
                </a:ext>
              </a:extLst>
            </p:cNvPr>
            <p:cNvSpPr/>
            <p:nvPr/>
          </p:nvSpPr>
          <p:spPr>
            <a:xfrm rot="19314904">
              <a:off x="9791417" y="3810204"/>
              <a:ext cx="1603037" cy="1739742"/>
            </a:xfrm>
            <a:prstGeom prst="pie">
              <a:avLst>
                <a:gd name="adj1" fmla="val 759377"/>
                <a:gd name="adj2" fmla="val 2280769"/>
              </a:avLst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925B34-AA65-AD5D-74AA-AF07670FABAD}"/>
                    </a:ext>
                  </a:extLst>
                </p:cNvPr>
                <p:cNvSpPr txBox="1"/>
                <p:nvPr/>
              </p:nvSpPr>
              <p:spPr>
                <a:xfrm>
                  <a:off x="10987596" y="4364203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B000611-BD31-8798-9973-C0BB64B22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7596" y="4364203"/>
                  <a:ext cx="37414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2E99B9B-0F5A-1206-EA82-E4C819B22A74}"/>
              </a:ext>
            </a:extLst>
          </p:cNvPr>
          <p:cNvGrpSpPr/>
          <p:nvPr/>
        </p:nvGrpSpPr>
        <p:grpSpPr>
          <a:xfrm>
            <a:off x="8438060" y="1976973"/>
            <a:ext cx="2713637" cy="1310357"/>
            <a:chOff x="1376734" y="4835687"/>
            <a:chExt cx="3565276" cy="1036464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1C5E96D6-2CD7-93A4-5B8D-B029E8D7E2BB}"/>
                </a:ext>
              </a:extLst>
            </p:cNvPr>
            <p:cNvSpPr/>
            <p:nvPr/>
          </p:nvSpPr>
          <p:spPr>
            <a:xfrm rot="10800000" flipV="1">
              <a:off x="2848315" y="5364749"/>
              <a:ext cx="427315" cy="507402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CC02125-6753-3A41-6423-4276327CB5E2}"/>
                </a:ext>
              </a:extLst>
            </p:cNvPr>
            <p:cNvGrpSpPr/>
            <p:nvPr/>
          </p:nvGrpSpPr>
          <p:grpSpPr>
            <a:xfrm>
              <a:off x="1376734" y="4835687"/>
              <a:ext cx="3565276" cy="811727"/>
              <a:chOff x="1376734" y="4835687"/>
              <a:chExt cx="3565276" cy="811727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6310FA6-31D2-72EB-EEA9-E6EE79EAD085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061973" y="5364749"/>
                <a:ext cx="1880037" cy="123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D1752D2-A0DD-DD82-9BD5-6BD87F7969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734" y="5365979"/>
                <a:ext cx="1409525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AB03CD1-020D-F5E5-8577-DFC05910EC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86259" y="4835687"/>
                <a:ext cx="48038" cy="530293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B14D6E8-D512-EFFD-A39C-10E72BE094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532" y="4835687"/>
                <a:ext cx="15784" cy="8117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E101FB-DBF6-EC92-3BF9-91C21B6AFF3B}"/>
              </a:ext>
            </a:extLst>
          </p:cNvPr>
          <p:cNvCxnSpPr>
            <a:cxnSpLocks/>
          </p:cNvCxnSpPr>
          <p:nvPr/>
        </p:nvCxnSpPr>
        <p:spPr>
          <a:xfrm flipH="1">
            <a:off x="8429407" y="3065223"/>
            <a:ext cx="271363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562E65A-6323-11FE-6403-0664BBDCF7D8}"/>
              </a:ext>
            </a:extLst>
          </p:cNvPr>
          <p:cNvCxnSpPr>
            <a:cxnSpLocks/>
          </p:cNvCxnSpPr>
          <p:nvPr/>
        </p:nvCxnSpPr>
        <p:spPr>
          <a:xfrm flipH="1">
            <a:off x="8427571" y="1858430"/>
            <a:ext cx="1836" cy="120679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68BF926-A3EC-95D2-41A3-5845C0EC895C}"/>
              </a:ext>
            </a:extLst>
          </p:cNvPr>
          <p:cNvSpPr txBox="1"/>
          <p:nvPr/>
        </p:nvSpPr>
        <p:spPr>
          <a:xfrm>
            <a:off x="10735401" y="3024383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DAA3BE-C5CF-6007-74E7-47F2AD905387}"/>
              </a:ext>
            </a:extLst>
          </p:cNvPr>
          <p:cNvSpPr txBox="1"/>
          <p:nvPr/>
        </p:nvSpPr>
        <p:spPr>
          <a:xfrm rot="16200000">
            <a:off x="7922545" y="2255546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</a:t>
            </a:r>
            <a:endParaRPr lang="en-US" sz="16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5C3F855-F463-736A-6644-5A9EFDD93E09}"/>
              </a:ext>
            </a:extLst>
          </p:cNvPr>
          <p:cNvCxnSpPr/>
          <p:nvPr/>
        </p:nvCxnSpPr>
        <p:spPr>
          <a:xfrm>
            <a:off x="9302530" y="2573356"/>
            <a:ext cx="5111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6CF4BF4-38BB-7FB6-EAAA-E81F6210B648}"/>
              </a:ext>
            </a:extLst>
          </p:cNvPr>
          <p:cNvSpPr/>
          <p:nvPr/>
        </p:nvSpPr>
        <p:spPr>
          <a:xfrm>
            <a:off x="328786" y="1783173"/>
            <a:ext cx="11488840" cy="1643313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5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275F-ADE9-8CB9-5295-18E6AE45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2 – Timestamps don’t need correcting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582EB-5E43-07D2-5D50-FC978259D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84BC0-9287-9244-B4AB-701314C2AF8F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40E96-04C9-2B89-C527-27900F89F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53C0F-E7AF-AC64-1AB5-3DB858B1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49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FC3D5-C000-AD97-6FC4-5EF50B343610}"/>
              </a:ext>
            </a:extLst>
          </p:cNvPr>
          <p:cNvSpPr txBox="1"/>
          <p:nvPr/>
        </p:nvSpPr>
        <p:spPr>
          <a:xfrm>
            <a:off x="103415" y="434938"/>
            <a:ext cx="1610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Anode waveform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19AE25B-9C7F-2BD5-2A76-B6714707A2F5}"/>
              </a:ext>
            </a:extLst>
          </p:cNvPr>
          <p:cNvSpPr txBox="1"/>
          <p:nvPr/>
        </p:nvSpPr>
        <p:spPr>
          <a:xfrm>
            <a:off x="12208563" y="3263420"/>
            <a:ext cx="3784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prop time changes more when using</a:t>
            </a:r>
          </a:p>
          <a:p>
            <a:r>
              <a:rPr lang="en-US" dirty="0"/>
              <a:t>Anode time measurements would be </a:t>
            </a:r>
          </a:p>
          <a:p>
            <a:r>
              <a:rPr lang="en-US" dirty="0"/>
              <a:t>Perfect metric for that !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34EC17F-EDE3-47A0-0FCC-922289D57C1E}"/>
              </a:ext>
            </a:extLst>
          </p:cNvPr>
          <p:cNvGrpSpPr/>
          <p:nvPr/>
        </p:nvGrpSpPr>
        <p:grpSpPr>
          <a:xfrm>
            <a:off x="866521" y="-774250"/>
            <a:ext cx="10284171" cy="7403650"/>
            <a:chOff x="8766689" y="3275908"/>
            <a:chExt cx="2719940" cy="2342851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9F78037-2B6D-D21F-ED9D-B05748418868}"/>
                </a:ext>
              </a:extLst>
            </p:cNvPr>
            <p:cNvGrpSpPr/>
            <p:nvPr/>
          </p:nvGrpSpPr>
          <p:grpSpPr>
            <a:xfrm>
              <a:off x="8766689" y="3275908"/>
              <a:ext cx="2719939" cy="2342851"/>
              <a:chOff x="1390522" y="2682533"/>
              <a:chExt cx="3573556" cy="1853145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766C5274-A968-05C4-98D5-01E45A7F2E5A}"/>
                  </a:ext>
                </a:extLst>
              </p:cNvPr>
              <p:cNvSpPr/>
              <p:nvPr/>
            </p:nvSpPr>
            <p:spPr>
              <a:xfrm rot="10800000">
                <a:off x="2884200" y="2684596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DA7D75C-5EEA-DAD0-B341-F3ECFCF943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8045" y="3437373"/>
                <a:ext cx="92745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47D3C87-D9D7-A513-0411-02C3FFDE242C}"/>
                  </a:ext>
                </a:extLst>
              </p:cNvPr>
              <p:cNvGrpSpPr/>
              <p:nvPr/>
            </p:nvGrpSpPr>
            <p:grpSpPr>
              <a:xfrm>
                <a:off x="1390522" y="3437374"/>
                <a:ext cx="1074215" cy="1098304"/>
                <a:chOff x="4631335" y="3001380"/>
                <a:chExt cx="3904081" cy="1900739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7FFADE68-60C0-CA49-725E-385107AD06BD}"/>
                    </a:ext>
                  </a:extLst>
                </p:cNvPr>
                <p:cNvCxnSpPr>
                  <a:cxnSpLocks/>
                  <a:endCxn id="60" idx="0"/>
                </p:cNvCxnSpPr>
                <p:nvPr/>
              </p:nvCxnSpPr>
              <p:spPr>
                <a:xfrm>
                  <a:off x="4631335" y="3008607"/>
                  <a:ext cx="2084079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EBD8555-34A8-0853-A386-DB0835BA5DC8}"/>
                    </a:ext>
                  </a:extLst>
                </p:cNvPr>
                <p:cNvGrpSpPr/>
                <p:nvPr/>
              </p:nvGrpSpPr>
              <p:grpSpPr>
                <a:xfrm>
                  <a:off x="6594179" y="3001380"/>
                  <a:ext cx="1941237" cy="1900739"/>
                  <a:chOff x="6594179" y="3001380"/>
                  <a:chExt cx="1941237" cy="1900739"/>
                </a:xfrm>
              </p:grpSpPr>
              <p:sp>
                <p:nvSpPr>
                  <p:cNvPr id="60" name="Arc 59">
                    <a:extLst>
                      <a:ext uri="{FF2B5EF4-FFF2-40B4-BE49-F238E27FC236}">
                        <a16:creationId xmlns:a16="http://schemas.microsoft.com/office/drawing/2014/main" id="{C4BCC6E6-8893-E2A8-7AC5-2F4431C84E01}"/>
                      </a:ext>
                    </a:extLst>
                  </p:cNvPr>
                  <p:cNvSpPr/>
                  <p:nvPr/>
                </p:nvSpPr>
                <p:spPr>
                  <a:xfrm>
                    <a:off x="6594179" y="3008607"/>
                    <a:ext cx="242473" cy="1893512"/>
                  </a:xfrm>
                  <a:prstGeom prst="arc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Arc 60">
                    <a:extLst>
                      <a:ext uri="{FF2B5EF4-FFF2-40B4-BE49-F238E27FC236}">
                        <a16:creationId xmlns:a16="http://schemas.microsoft.com/office/drawing/2014/main" id="{B70C2431-DF63-FD0D-FA41-44B8218FCC67}"/>
                      </a:ext>
                    </a:extLst>
                  </p:cNvPr>
                  <p:cNvSpPr/>
                  <p:nvPr/>
                </p:nvSpPr>
                <p:spPr>
                  <a:xfrm flipH="1">
                    <a:off x="7011240" y="3001380"/>
                    <a:ext cx="1524176" cy="1763246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Freeform 61">
                    <a:extLst>
                      <a:ext uri="{FF2B5EF4-FFF2-40B4-BE49-F238E27FC236}">
                        <a16:creationId xmlns:a16="http://schemas.microsoft.com/office/drawing/2014/main" id="{2225E773-8F6E-EDBB-83E6-99E5ACFB34F6}"/>
                      </a:ext>
                    </a:extLst>
                  </p:cNvPr>
                  <p:cNvSpPr/>
                  <p:nvPr/>
                </p:nvSpPr>
                <p:spPr>
                  <a:xfrm>
                    <a:off x="6834301" y="3854730"/>
                    <a:ext cx="179294" cy="199173"/>
                  </a:xfrm>
                  <a:custGeom>
                    <a:avLst/>
                    <a:gdLst>
                      <a:gd name="connsiteX0" fmla="*/ 0 w 179294"/>
                      <a:gd name="connsiteY0" fmla="*/ 125506 h 272240"/>
                      <a:gd name="connsiteX1" fmla="*/ 107576 w 179294"/>
                      <a:gd name="connsiteY1" fmla="*/ 268941 h 272240"/>
                      <a:gd name="connsiteX2" fmla="*/ 179294 w 179294"/>
                      <a:gd name="connsiteY2" fmla="*/ 0 h 272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9294" h="272240">
                        <a:moveTo>
                          <a:pt x="0" y="125506"/>
                        </a:moveTo>
                        <a:cubicBezTo>
                          <a:pt x="38847" y="207682"/>
                          <a:pt x="77694" y="289859"/>
                          <a:pt x="107576" y="268941"/>
                        </a:cubicBezTo>
                        <a:cubicBezTo>
                          <a:pt x="137458" y="248023"/>
                          <a:pt x="161365" y="34365"/>
                          <a:pt x="179294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3CF6DC7-F2AE-4745-AE86-1A801C0633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5047" y="3437373"/>
                <a:ext cx="531212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8BA1238-9FB2-E42A-32B2-C12DEB868AB2}"/>
                  </a:ext>
                </a:extLst>
              </p:cNvPr>
              <p:cNvCxnSpPr/>
              <p:nvPr/>
            </p:nvCxnSpPr>
            <p:spPr>
              <a:xfrm>
                <a:off x="2786259" y="3437374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C0C8FFC-7FE1-A249-2F24-5A7607196C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2329" y="3063717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2B438D49-F33C-3AB6-3FEC-D786BAAE8B92}"/>
                  </a:ext>
                </a:extLst>
              </p:cNvPr>
              <p:cNvSpPr/>
              <p:nvPr/>
            </p:nvSpPr>
            <p:spPr>
              <a:xfrm rot="10800000">
                <a:off x="4109764" y="2682533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FD16085-EA70-CE78-726F-B85F474AB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3609" y="3435310"/>
                <a:ext cx="650469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27FC32E-B9C2-F453-CE88-9742D99A04EB}"/>
                  </a:ext>
                </a:extLst>
              </p:cNvPr>
              <p:cNvCxnSpPr/>
              <p:nvPr/>
            </p:nvCxnSpPr>
            <p:spPr>
              <a:xfrm>
                <a:off x="4011823" y="3435311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2217F26-0003-97D7-4D46-BAD8AD5FA9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7893" y="3061653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A4C8AE-CAD3-8501-D36D-20568C956E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6996" y="3785391"/>
              <a:ext cx="0" cy="126537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706E564-003D-DC4A-7300-CAD6FF9F5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2992" y="5050768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7B6B501-FD27-EC9C-F472-A5E968E66D84}"/>
              </a:ext>
            </a:extLst>
          </p:cNvPr>
          <p:cNvSpPr txBox="1"/>
          <p:nvPr/>
        </p:nvSpPr>
        <p:spPr>
          <a:xfrm>
            <a:off x="12208563" y="4333999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t5 to t6 change with height ?</a:t>
            </a:r>
          </a:p>
        </p:txBody>
      </p:sp>
    </p:spTree>
    <p:extLst>
      <p:ext uri="{BB962C8B-B14F-4D97-AF65-F5344CB8AC3E}">
        <p14:creationId xmlns:p14="http://schemas.microsoft.com/office/powerpoint/2010/main" val="3992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F60E4-DF67-3945-8B13-310B68B19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CF252-7AF5-3C8F-0FD7-6478502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4ABB-9144-28FC-244F-A38C56D83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5" y="927554"/>
            <a:ext cx="10515600" cy="25014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Overview of current vertical position reconstruction procedure in the tracker</a:t>
            </a:r>
          </a:p>
          <a:p>
            <a:endParaRPr lang="en-US" dirty="0"/>
          </a:p>
          <a:p>
            <a:r>
              <a:rPr lang="en-US" dirty="0"/>
              <a:t>Highlight potential problems with the current method</a:t>
            </a:r>
          </a:p>
          <a:p>
            <a:endParaRPr lang="en-US" dirty="0"/>
          </a:p>
          <a:p>
            <a:r>
              <a:rPr lang="en-US" dirty="0"/>
              <a:t>Suggests corrections to the current reconstruction method</a:t>
            </a:r>
          </a:p>
          <a:p>
            <a:endParaRPr lang="en-US" dirty="0"/>
          </a:p>
          <a:p>
            <a:r>
              <a:rPr lang="en-US" dirty="0"/>
              <a:t>Give overview of uncertainty on vertical position of passing electrons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1B58C-C09E-6131-337C-0814E0098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5E23-C513-6240-92FC-91D85C2E6CA0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D4A2E-B619-5D1E-0787-6533B4F7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13F2-EBDF-B135-9195-5232CF994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533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137AC-CA94-4F13-6C6B-81098BA90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D4FC-7726-4A99-6C59-FDD71E00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2 – Timestamps don’t need correcting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D69F9-35EF-81FE-C6D1-253EE31D1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9EF9-246B-1944-B069-78EBB0B057D8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81DDB-6831-92DB-85DA-9DA6310E9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DCBD4-2421-84A8-1F01-6FB71B9AF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50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3B0A75-7BC4-5735-EF4D-98EEB361CB61}"/>
              </a:ext>
            </a:extLst>
          </p:cNvPr>
          <p:cNvSpPr txBox="1"/>
          <p:nvPr/>
        </p:nvSpPr>
        <p:spPr>
          <a:xfrm>
            <a:off x="103415" y="434938"/>
            <a:ext cx="1610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Anode waveform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F88C4E0-7FED-78D3-A28A-6ED4502F56B6}"/>
              </a:ext>
            </a:extLst>
          </p:cNvPr>
          <p:cNvSpPr txBox="1"/>
          <p:nvPr/>
        </p:nvSpPr>
        <p:spPr>
          <a:xfrm>
            <a:off x="12208563" y="3263420"/>
            <a:ext cx="3784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prop time changes more when using</a:t>
            </a:r>
          </a:p>
          <a:p>
            <a:r>
              <a:rPr lang="en-US" dirty="0"/>
              <a:t>Anode time measurements would be </a:t>
            </a:r>
          </a:p>
          <a:p>
            <a:r>
              <a:rPr lang="en-US" dirty="0"/>
              <a:t>Perfect metric for that !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2E15BA1-F884-AE11-A0BF-F7A0ED1DA5AB}"/>
              </a:ext>
            </a:extLst>
          </p:cNvPr>
          <p:cNvGrpSpPr/>
          <p:nvPr/>
        </p:nvGrpSpPr>
        <p:grpSpPr>
          <a:xfrm>
            <a:off x="866521" y="-774250"/>
            <a:ext cx="10300411" cy="7403650"/>
            <a:chOff x="866521" y="-328288"/>
            <a:chExt cx="10300411" cy="740365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600CBF2-8CF4-043D-496F-8E121BF608CB}"/>
                </a:ext>
              </a:extLst>
            </p:cNvPr>
            <p:cNvGrpSpPr/>
            <p:nvPr/>
          </p:nvGrpSpPr>
          <p:grpSpPr>
            <a:xfrm>
              <a:off x="866521" y="-328288"/>
              <a:ext cx="10284171" cy="7403650"/>
              <a:chOff x="8766689" y="3275908"/>
              <a:chExt cx="2719940" cy="234285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F4E6210-B1CA-C6DB-4D73-92314944D111}"/>
                  </a:ext>
                </a:extLst>
              </p:cNvPr>
              <p:cNvGrpSpPr/>
              <p:nvPr/>
            </p:nvGrpSpPr>
            <p:grpSpPr>
              <a:xfrm>
                <a:off x="8766689" y="3275908"/>
                <a:ext cx="2719939" cy="2342851"/>
                <a:chOff x="1390522" y="2682533"/>
                <a:chExt cx="3573556" cy="1853145"/>
              </a:xfrm>
            </p:grpSpPr>
            <p:sp>
              <p:nvSpPr>
                <p:cNvPr id="48" name="Arc 47">
                  <a:extLst>
                    <a:ext uri="{FF2B5EF4-FFF2-40B4-BE49-F238E27FC236}">
                      <a16:creationId xmlns:a16="http://schemas.microsoft.com/office/drawing/2014/main" id="{CD060B56-51C2-E5A7-3371-6BD95C5941D8}"/>
                    </a:ext>
                  </a:extLst>
                </p:cNvPr>
                <p:cNvSpPr/>
                <p:nvPr/>
              </p:nvSpPr>
              <p:spPr>
                <a:xfrm rot="10800000">
                  <a:off x="2884200" y="2684596"/>
                  <a:ext cx="421183" cy="752777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FB8342DD-8C58-5AAA-99D6-928E6B3FD0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045" y="3437373"/>
                  <a:ext cx="927453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E5E91EE-F165-3D4E-4233-A1C28391EF5C}"/>
                    </a:ext>
                  </a:extLst>
                </p:cNvPr>
                <p:cNvGrpSpPr/>
                <p:nvPr/>
              </p:nvGrpSpPr>
              <p:grpSpPr>
                <a:xfrm>
                  <a:off x="1390522" y="3437374"/>
                  <a:ext cx="1074215" cy="1098304"/>
                  <a:chOff x="4631335" y="3001380"/>
                  <a:chExt cx="3904081" cy="1900739"/>
                </a:xfrm>
              </p:grpSpPr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9DA02B30-11A6-F8D6-A152-FEB2D3DCF7E0}"/>
                      </a:ext>
                    </a:extLst>
                  </p:cNvPr>
                  <p:cNvCxnSpPr>
                    <a:cxnSpLocks/>
                    <a:endCxn id="60" idx="0"/>
                  </p:cNvCxnSpPr>
                  <p:nvPr/>
                </p:nvCxnSpPr>
                <p:spPr>
                  <a:xfrm>
                    <a:off x="4631335" y="3008607"/>
                    <a:ext cx="2084079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BC75BBCB-288E-D9BE-6591-EA0F880AEB3F}"/>
                      </a:ext>
                    </a:extLst>
                  </p:cNvPr>
                  <p:cNvGrpSpPr/>
                  <p:nvPr/>
                </p:nvGrpSpPr>
                <p:grpSpPr>
                  <a:xfrm>
                    <a:off x="6594179" y="3001380"/>
                    <a:ext cx="1941237" cy="1900739"/>
                    <a:chOff x="6594179" y="3001380"/>
                    <a:chExt cx="1941237" cy="1900739"/>
                  </a:xfrm>
                </p:grpSpPr>
                <p:sp>
                  <p:nvSpPr>
                    <p:cNvPr id="60" name="Arc 59">
                      <a:extLst>
                        <a:ext uri="{FF2B5EF4-FFF2-40B4-BE49-F238E27FC236}">
                          <a16:creationId xmlns:a16="http://schemas.microsoft.com/office/drawing/2014/main" id="{BC5098F4-EBC4-56C6-96C7-67A00700B5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4179" y="3008607"/>
                      <a:ext cx="242473" cy="1893512"/>
                    </a:xfrm>
                    <a:prstGeom prst="arc">
                      <a:avLst/>
                    </a:prstGeom>
                    <a:ln w="95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Arc 60">
                      <a:extLst>
                        <a:ext uri="{FF2B5EF4-FFF2-40B4-BE49-F238E27FC236}">
                          <a16:creationId xmlns:a16="http://schemas.microsoft.com/office/drawing/2014/main" id="{AF20517D-652A-C626-E99A-3D866689579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011240" y="3001380"/>
                      <a:ext cx="1524176" cy="1763246"/>
                    </a:xfrm>
                    <a:prstGeom prst="arc">
                      <a:avLst>
                        <a:gd name="adj1" fmla="val 16200000"/>
                        <a:gd name="adj2" fmla="val 96246"/>
                      </a:avLst>
                    </a:prstGeom>
                    <a:ln w="95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Freeform 61">
                      <a:extLst>
                        <a:ext uri="{FF2B5EF4-FFF2-40B4-BE49-F238E27FC236}">
                          <a16:creationId xmlns:a16="http://schemas.microsoft.com/office/drawing/2014/main" id="{F5C7704C-DC40-D96D-D0E2-4A38B7BC2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4301" y="3854730"/>
                      <a:ext cx="179294" cy="199173"/>
                    </a:xfrm>
                    <a:custGeom>
                      <a:avLst/>
                      <a:gdLst>
                        <a:gd name="connsiteX0" fmla="*/ 0 w 179294"/>
                        <a:gd name="connsiteY0" fmla="*/ 125506 h 272240"/>
                        <a:gd name="connsiteX1" fmla="*/ 107576 w 179294"/>
                        <a:gd name="connsiteY1" fmla="*/ 268941 h 272240"/>
                        <a:gd name="connsiteX2" fmla="*/ 179294 w 179294"/>
                        <a:gd name="connsiteY2" fmla="*/ 0 h 272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79294" h="272240">
                          <a:moveTo>
                            <a:pt x="0" y="125506"/>
                          </a:moveTo>
                          <a:cubicBezTo>
                            <a:pt x="38847" y="207682"/>
                            <a:pt x="77694" y="289859"/>
                            <a:pt x="107576" y="268941"/>
                          </a:cubicBezTo>
                          <a:cubicBezTo>
                            <a:pt x="137458" y="248023"/>
                            <a:pt x="161365" y="34365"/>
                            <a:pt x="179294" y="0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DEC72053-E99C-42F9-0E93-977E5F2AFD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55047" y="3437373"/>
                  <a:ext cx="531212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AC0A81B7-9962-FC5E-B9C2-31B1A5C6ED6D}"/>
                    </a:ext>
                  </a:extLst>
                </p:cNvPr>
                <p:cNvCxnSpPr/>
                <p:nvPr/>
              </p:nvCxnSpPr>
              <p:spPr>
                <a:xfrm>
                  <a:off x="2786259" y="3437374"/>
                  <a:ext cx="66070" cy="519449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5E8AF812-B9EA-919E-0DAB-6CEA787CA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52329" y="3063717"/>
                  <a:ext cx="31569" cy="880302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Arc 53">
                  <a:extLst>
                    <a:ext uri="{FF2B5EF4-FFF2-40B4-BE49-F238E27FC236}">
                      <a16:creationId xmlns:a16="http://schemas.microsoft.com/office/drawing/2014/main" id="{AA9389BA-27E8-B478-A902-15EB3C383C28}"/>
                    </a:ext>
                  </a:extLst>
                </p:cNvPr>
                <p:cNvSpPr/>
                <p:nvPr/>
              </p:nvSpPr>
              <p:spPr>
                <a:xfrm rot="10800000">
                  <a:off x="4109764" y="2682533"/>
                  <a:ext cx="421183" cy="752777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F6CE8736-4D9D-BFD8-DC64-5B4865004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13609" y="3435310"/>
                  <a:ext cx="650469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AE8BE651-6EE2-59AD-6A42-13D16B3AFD28}"/>
                    </a:ext>
                  </a:extLst>
                </p:cNvPr>
                <p:cNvCxnSpPr/>
                <p:nvPr/>
              </p:nvCxnSpPr>
              <p:spPr>
                <a:xfrm>
                  <a:off x="4011823" y="3435311"/>
                  <a:ext cx="66070" cy="519449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8634948D-94B9-91DA-B400-92814E6B36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77893" y="3061653"/>
                  <a:ext cx="31569" cy="880302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B3E7506-81FA-E8CE-A076-617E2D0037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66996" y="3785391"/>
                <a:ext cx="0" cy="1265377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94DC8B3-515D-25FF-3C17-FFA525A40E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72992" y="5050768"/>
                <a:ext cx="2713637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2B0F63A-BF56-13DF-9358-A22330D93757}"/>
                </a:ext>
              </a:extLst>
            </p:cNvPr>
            <p:cNvCxnSpPr/>
            <p:nvPr/>
          </p:nvCxnSpPr>
          <p:spPr>
            <a:xfrm flipV="1">
              <a:off x="906596" y="3262067"/>
              <a:ext cx="10244092" cy="19024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255A34D-9A04-4B20-3407-D07A46AED212}"/>
                </a:ext>
              </a:extLst>
            </p:cNvPr>
            <p:cNvCxnSpPr/>
            <p:nvPr/>
          </p:nvCxnSpPr>
          <p:spPr>
            <a:xfrm flipV="1">
              <a:off x="922840" y="2065048"/>
              <a:ext cx="10244092" cy="19024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AA040D2-41B5-1544-2A05-E76AEABF9D65}"/>
                </a:ext>
              </a:extLst>
            </p:cNvPr>
            <p:cNvCxnSpPr/>
            <p:nvPr/>
          </p:nvCxnSpPr>
          <p:spPr>
            <a:xfrm>
              <a:off x="2581242" y="3262067"/>
              <a:ext cx="0" cy="2018385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C1F22DF-AAF8-8577-3FBA-9DD67E43B84D}"/>
                </a:ext>
              </a:extLst>
            </p:cNvPr>
            <p:cNvCxnSpPr/>
            <p:nvPr/>
          </p:nvCxnSpPr>
          <p:spPr>
            <a:xfrm>
              <a:off x="4915729" y="3270581"/>
              <a:ext cx="0" cy="2018385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555A308-9832-4E64-402D-951E435A0D88}"/>
                </a:ext>
              </a:extLst>
            </p:cNvPr>
            <p:cNvCxnSpPr/>
            <p:nvPr/>
          </p:nvCxnSpPr>
          <p:spPr>
            <a:xfrm>
              <a:off x="8454488" y="3270581"/>
              <a:ext cx="0" cy="2018385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D31F93-7361-5CFD-E150-E8541FF4D638}"/>
                </a:ext>
              </a:extLst>
            </p:cNvPr>
            <p:cNvCxnSpPr>
              <a:cxnSpLocks/>
            </p:cNvCxnSpPr>
            <p:nvPr/>
          </p:nvCxnSpPr>
          <p:spPr>
            <a:xfrm>
              <a:off x="5133865" y="2084072"/>
              <a:ext cx="30372" cy="3196380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E3ED31C-6385-2366-680B-1D3486F614F6}"/>
                </a:ext>
              </a:extLst>
            </p:cNvPr>
            <p:cNvCxnSpPr>
              <a:cxnSpLocks/>
            </p:cNvCxnSpPr>
            <p:nvPr/>
          </p:nvCxnSpPr>
          <p:spPr>
            <a:xfrm>
              <a:off x="8660557" y="2088865"/>
              <a:ext cx="30372" cy="3196380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6051523D-A8A4-B174-5AD2-CC591A1B7637}"/>
              </a:ext>
            </a:extLst>
          </p:cNvPr>
          <p:cNvSpPr txBox="1"/>
          <p:nvPr/>
        </p:nvSpPr>
        <p:spPr>
          <a:xfrm>
            <a:off x="12208563" y="4333999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t5 to t6 change with height ?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A2FCEE0-9EBA-459B-A684-94D5CDA5A54B}"/>
              </a:ext>
            </a:extLst>
          </p:cNvPr>
          <p:cNvSpPr txBox="1"/>
          <p:nvPr/>
        </p:nvSpPr>
        <p:spPr>
          <a:xfrm>
            <a:off x="866521" y="1364771"/>
            <a:ext cx="1206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Upper threshold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87B5385-5C85-2E4C-DA06-C4A6FAACB163}"/>
              </a:ext>
            </a:extLst>
          </p:cNvPr>
          <p:cNvSpPr txBox="1"/>
          <p:nvPr/>
        </p:nvSpPr>
        <p:spPr>
          <a:xfrm>
            <a:off x="863893" y="2547620"/>
            <a:ext cx="1201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Lower threshold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E909B46-6CA8-4DF2-81D5-BE057EE78E00}"/>
                  </a:ext>
                </a:extLst>
              </p:cNvPr>
              <p:cNvSpPr txBox="1"/>
              <p:nvPr/>
            </p:nvSpPr>
            <p:spPr>
              <a:xfrm>
                <a:off x="2388712" y="4843004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E909B46-6CA8-4DF2-81D5-BE057EE78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712" y="4843004"/>
                <a:ext cx="43287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B032C3C-6FF3-A3A4-578D-8B166E3E2358}"/>
                  </a:ext>
                </a:extLst>
              </p:cNvPr>
              <p:cNvSpPr txBox="1"/>
              <p:nvPr/>
            </p:nvSpPr>
            <p:spPr>
              <a:xfrm>
                <a:off x="4716176" y="4851518"/>
                <a:ext cx="427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B032C3C-6FF3-A3A4-578D-8B166E3E2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176" y="4851518"/>
                <a:ext cx="4275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0A8372-D3BF-E9DC-139A-1511AEA4D93E}"/>
                  </a:ext>
                </a:extLst>
              </p:cNvPr>
              <p:cNvSpPr txBox="1"/>
              <p:nvPr/>
            </p:nvSpPr>
            <p:spPr>
              <a:xfrm>
                <a:off x="4987151" y="4857267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70A8372-D3BF-E9DC-139A-1511AEA4D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51" y="4857267"/>
                <a:ext cx="4328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6EF3C1F-0F3E-EA49-2792-3F79768EC341}"/>
                  </a:ext>
                </a:extLst>
              </p:cNvPr>
              <p:cNvSpPr txBox="1"/>
              <p:nvPr/>
            </p:nvSpPr>
            <p:spPr>
              <a:xfrm>
                <a:off x="8244727" y="4809402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6EF3C1F-0F3E-EA49-2792-3F79768EC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727" y="4809402"/>
                <a:ext cx="43287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D200A7C-7453-449C-3335-B697D72C3A38}"/>
                  </a:ext>
                </a:extLst>
              </p:cNvPr>
              <p:cNvSpPr txBox="1"/>
              <p:nvPr/>
            </p:nvSpPr>
            <p:spPr>
              <a:xfrm>
                <a:off x="8521024" y="4804908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D200A7C-7453-449C-3335-B697D72C3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024" y="4804908"/>
                <a:ext cx="43287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98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F8242-B5C8-F9EC-576D-D2D78478A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3654-4ED4-AF55-CF24-C9E99513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2 – Timestamps don’t need correcting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1CFDD-F336-8E9A-7299-95E822354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35F2-9ED3-EC40-8FE2-2C83F2532CAE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08339-C3CC-9520-8FF2-F6E02582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97816-CD4F-D3AC-87F1-D079F73C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E0B087-9CAE-5566-B1FD-8A4991BA7882}"/>
              </a:ext>
            </a:extLst>
          </p:cNvPr>
          <p:cNvSpPr txBox="1"/>
          <p:nvPr/>
        </p:nvSpPr>
        <p:spPr>
          <a:xfrm>
            <a:off x="103415" y="434938"/>
            <a:ext cx="1610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Anode waveform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063AD2-CB0D-93DC-C65A-83B4EF2D2D83}"/>
              </a:ext>
            </a:extLst>
          </p:cNvPr>
          <p:cNvSpPr txBox="1"/>
          <p:nvPr/>
        </p:nvSpPr>
        <p:spPr>
          <a:xfrm>
            <a:off x="12208563" y="3263420"/>
            <a:ext cx="3784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prop time changes more when using</a:t>
            </a:r>
          </a:p>
          <a:p>
            <a:r>
              <a:rPr lang="en-US" dirty="0"/>
              <a:t>Anode time measurements would be </a:t>
            </a:r>
          </a:p>
          <a:p>
            <a:r>
              <a:rPr lang="en-US" dirty="0"/>
              <a:t>Perfect metric for that !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645386D-6C07-2BBB-56C8-A37DF5FAAD38}"/>
              </a:ext>
            </a:extLst>
          </p:cNvPr>
          <p:cNvGrpSpPr/>
          <p:nvPr/>
        </p:nvGrpSpPr>
        <p:grpSpPr>
          <a:xfrm>
            <a:off x="866521" y="-774250"/>
            <a:ext cx="10300411" cy="7403650"/>
            <a:chOff x="866521" y="-328288"/>
            <a:chExt cx="10300411" cy="7403650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FDDBC82-955A-33BB-0ACA-81DC8B3406B3}"/>
                </a:ext>
              </a:extLst>
            </p:cNvPr>
            <p:cNvGrpSpPr/>
            <p:nvPr/>
          </p:nvGrpSpPr>
          <p:grpSpPr>
            <a:xfrm>
              <a:off x="866521" y="-328288"/>
              <a:ext cx="10284171" cy="7403650"/>
              <a:chOff x="3458224" y="2789585"/>
              <a:chExt cx="4771087" cy="406841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047817F-31D5-A288-AAA5-FF1F8B8AACB4}"/>
                  </a:ext>
                </a:extLst>
              </p:cNvPr>
              <p:cNvGrpSpPr/>
              <p:nvPr/>
            </p:nvGrpSpPr>
            <p:grpSpPr>
              <a:xfrm>
                <a:off x="3458224" y="2789585"/>
                <a:ext cx="4771087" cy="4068415"/>
                <a:chOff x="8766689" y="3275908"/>
                <a:chExt cx="2719940" cy="234285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BD47A645-C2E9-C486-48AB-DF010FD5E60E}"/>
                    </a:ext>
                  </a:extLst>
                </p:cNvPr>
                <p:cNvGrpSpPr/>
                <p:nvPr/>
              </p:nvGrpSpPr>
              <p:grpSpPr>
                <a:xfrm>
                  <a:off x="8766689" y="3275908"/>
                  <a:ext cx="2719939" cy="2342851"/>
                  <a:chOff x="1390522" y="2682533"/>
                  <a:chExt cx="3573556" cy="1853145"/>
                </a:xfrm>
              </p:grpSpPr>
              <p:sp>
                <p:nvSpPr>
                  <p:cNvPr id="48" name="Arc 47">
                    <a:extLst>
                      <a:ext uri="{FF2B5EF4-FFF2-40B4-BE49-F238E27FC236}">
                        <a16:creationId xmlns:a16="http://schemas.microsoft.com/office/drawing/2014/main" id="{4A78DAC7-A10F-12BB-3659-B480454998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884200" y="2684596"/>
                    <a:ext cx="421183" cy="752777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86815E6C-C56C-85FC-3373-ECA5620C6F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88045" y="3437373"/>
                    <a:ext cx="927453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3C1A1EBE-F1D7-4DCE-35EB-98EBEEE5AE57}"/>
                      </a:ext>
                    </a:extLst>
                  </p:cNvPr>
                  <p:cNvGrpSpPr/>
                  <p:nvPr/>
                </p:nvGrpSpPr>
                <p:grpSpPr>
                  <a:xfrm>
                    <a:off x="1390522" y="3437374"/>
                    <a:ext cx="1074215" cy="1098304"/>
                    <a:chOff x="4631335" y="3001380"/>
                    <a:chExt cx="3904081" cy="1900739"/>
                  </a:xfrm>
                </p:grpSpPr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1D69B390-1774-D88E-FC0D-080F3F98417B}"/>
                        </a:ext>
                      </a:extLst>
                    </p:cNvPr>
                    <p:cNvCxnSpPr>
                      <a:cxnSpLocks/>
                      <a:endCxn id="60" idx="0"/>
                    </p:cNvCxnSpPr>
                    <p:nvPr/>
                  </p:nvCxnSpPr>
                  <p:spPr>
                    <a:xfrm>
                      <a:off x="4631335" y="3008607"/>
                      <a:ext cx="2084079" cy="0"/>
                    </a:xfrm>
                    <a:prstGeom prst="line">
                      <a:avLst/>
                    </a:prstGeom>
                    <a:ln w="95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E6D8739D-476A-B934-B8D6-D0E7C44822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4179" y="3001380"/>
                      <a:ext cx="1941237" cy="1900739"/>
                      <a:chOff x="6594179" y="3001380"/>
                      <a:chExt cx="1941237" cy="1900739"/>
                    </a:xfrm>
                  </p:grpSpPr>
                  <p:sp>
                    <p:nvSpPr>
                      <p:cNvPr id="60" name="Arc 59">
                        <a:extLst>
                          <a:ext uri="{FF2B5EF4-FFF2-40B4-BE49-F238E27FC236}">
                            <a16:creationId xmlns:a16="http://schemas.microsoft.com/office/drawing/2014/main" id="{71B7632A-D185-0E13-622A-2D8223C5FB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94179" y="3008607"/>
                        <a:ext cx="242473" cy="1893512"/>
                      </a:xfrm>
                      <a:prstGeom prst="arc">
                        <a:avLst/>
                      </a:prstGeom>
                      <a:ln w="952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" name="Arc 60">
                        <a:extLst>
                          <a:ext uri="{FF2B5EF4-FFF2-40B4-BE49-F238E27FC236}">
                            <a16:creationId xmlns:a16="http://schemas.microsoft.com/office/drawing/2014/main" id="{F6697EA6-2374-8CD1-617D-5CCCE03B426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011240" y="3001380"/>
                        <a:ext cx="1524176" cy="1763246"/>
                      </a:xfrm>
                      <a:prstGeom prst="arc">
                        <a:avLst>
                          <a:gd name="adj1" fmla="val 16200000"/>
                          <a:gd name="adj2" fmla="val 96246"/>
                        </a:avLst>
                      </a:prstGeom>
                      <a:ln w="952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" name="Freeform 61">
                        <a:extLst>
                          <a:ext uri="{FF2B5EF4-FFF2-40B4-BE49-F238E27FC236}">
                            <a16:creationId xmlns:a16="http://schemas.microsoft.com/office/drawing/2014/main" id="{77D46454-C7E1-5B74-7875-13D575FAD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34301" y="3854730"/>
                        <a:ext cx="179294" cy="199173"/>
                      </a:xfrm>
                      <a:custGeom>
                        <a:avLst/>
                        <a:gdLst>
                          <a:gd name="connsiteX0" fmla="*/ 0 w 179294"/>
                          <a:gd name="connsiteY0" fmla="*/ 125506 h 272240"/>
                          <a:gd name="connsiteX1" fmla="*/ 107576 w 179294"/>
                          <a:gd name="connsiteY1" fmla="*/ 268941 h 272240"/>
                          <a:gd name="connsiteX2" fmla="*/ 179294 w 179294"/>
                          <a:gd name="connsiteY2" fmla="*/ 0 h 2722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179294" h="272240">
                            <a:moveTo>
                              <a:pt x="0" y="125506"/>
                            </a:moveTo>
                            <a:cubicBezTo>
                              <a:pt x="38847" y="207682"/>
                              <a:pt x="77694" y="289859"/>
                              <a:pt x="107576" y="268941"/>
                            </a:cubicBezTo>
                            <a:cubicBezTo>
                              <a:pt x="137458" y="248023"/>
                              <a:pt x="161365" y="34365"/>
                              <a:pt x="179294" y="0"/>
                            </a:cubicBezTo>
                          </a:path>
                        </a:pathLst>
                      </a:custGeom>
                      <a:noFill/>
                      <a:ln w="9525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6874EB20-547A-DC0D-6160-B12F4492C4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55047" y="3437373"/>
                    <a:ext cx="531212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99621DDD-E71F-1D17-4D60-192CD62B96DA}"/>
                      </a:ext>
                    </a:extLst>
                  </p:cNvPr>
                  <p:cNvCxnSpPr/>
                  <p:nvPr/>
                </p:nvCxnSpPr>
                <p:spPr>
                  <a:xfrm>
                    <a:off x="2786259" y="3437374"/>
                    <a:ext cx="66070" cy="51944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9FA90DC9-7AC9-B945-4EE1-87E157FE7A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52329" y="3063717"/>
                    <a:ext cx="31569" cy="880302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Arc 53">
                    <a:extLst>
                      <a:ext uri="{FF2B5EF4-FFF2-40B4-BE49-F238E27FC236}">
                        <a16:creationId xmlns:a16="http://schemas.microsoft.com/office/drawing/2014/main" id="{599077CD-1AF2-8418-4644-D87999C4967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109764" y="2682533"/>
                    <a:ext cx="421183" cy="752777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C798A4-5E74-3150-0BDC-F49BD88A3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3609" y="3435310"/>
                    <a:ext cx="650469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DECD01D2-B358-2C60-3DC8-1D121A090E66}"/>
                      </a:ext>
                    </a:extLst>
                  </p:cNvPr>
                  <p:cNvCxnSpPr/>
                  <p:nvPr/>
                </p:nvCxnSpPr>
                <p:spPr>
                  <a:xfrm>
                    <a:off x="4011823" y="3435311"/>
                    <a:ext cx="66070" cy="51944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19973FD7-1AAB-9423-58DA-0C03D51AC3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77893" y="3061653"/>
                    <a:ext cx="31569" cy="880302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7B7B4DE0-FFA7-6621-4910-5C750C288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66996" y="3785391"/>
                  <a:ext cx="0" cy="126537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CFA6B280-0877-B173-32E9-E1307A38BE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72992" y="5050768"/>
                  <a:ext cx="2713637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47BE48BE-56CC-077E-FA85-E7EEE1F888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4517" y="4391719"/>
                <a:ext cx="503546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94A7F25-94DB-C02A-C6A1-ABE3379F2654}"/>
                </a:ext>
              </a:extLst>
            </p:cNvPr>
            <p:cNvCxnSpPr>
              <a:cxnSpLocks/>
            </p:cNvCxnSpPr>
            <p:nvPr/>
          </p:nvCxnSpPr>
          <p:spPr>
            <a:xfrm>
              <a:off x="4685754" y="2592280"/>
              <a:ext cx="108540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09E2C82-F053-D483-A666-8AE51DFEA713}"/>
                </a:ext>
              </a:extLst>
            </p:cNvPr>
            <p:cNvCxnSpPr>
              <a:cxnSpLocks/>
            </p:cNvCxnSpPr>
            <p:nvPr/>
          </p:nvCxnSpPr>
          <p:spPr>
            <a:xfrm>
              <a:off x="8280170" y="2581019"/>
              <a:ext cx="108540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3AC5F3B-9768-1941-C45B-50D30F88DD8B}"/>
                </a:ext>
              </a:extLst>
            </p:cNvPr>
            <p:cNvCxnSpPr/>
            <p:nvPr/>
          </p:nvCxnSpPr>
          <p:spPr>
            <a:xfrm flipV="1">
              <a:off x="906596" y="3262067"/>
              <a:ext cx="10244092" cy="19024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9695C33-E614-DEC7-2319-7388D8A119D4}"/>
                </a:ext>
              </a:extLst>
            </p:cNvPr>
            <p:cNvCxnSpPr/>
            <p:nvPr/>
          </p:nvCxnSpPr>
          <p:spPr>
            <a:xfrm flipV="1">
              <a:off x="922840" y="2065048"/>
              <a:ext cx="10244092" cy="19024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A47244D-9E7B-1FD6-6640-A77047B6FAAF}"/>
                </a:ext>
              </a:extLst>
            </p:cNvPr>
            <p:cNvCxnSpPr/>
            <p:nvPr/>
          </p:nvCxnSpPr>
          <p:spPr>
            <a:xfrm>
              <a:off x="2581242" y="3262067"/>
              <a:ext cx="0" cy="2018385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6F5FEB3-B653-F602-77DB-50F2714FA203}"/>
                </a:ext>
              </a:extLst>
            </p:cNvPr>
            <p:cNvCxnSpPr/>
            <p:nvPr/>
          </p:nvCxnSpPr>
          <p:spPr>
            <a:xfrm>
              <a:off x="4915729" y="3270581"/>
              <a:ext cx="0" cy="2018385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89FF678-6F60-11E6-C976-C0D87BD08532}"/>
                </a:ext>
              </a:extLst>
            </p:cNvPr>
            <p:cNvCxnSpPr/>
            <p:nvPr/>
          </p:nvCxnSpPr>
          <p:spPr>
            <a:xfrm>
              <a:off x="8454488" y="3270581"/>
              <a:ext cx="0" cy="2018385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B37A149-041A-F4E2-DAC8-975A671B146A}"/>
                </a:ext>
              </a:extLst>
            </p:cNvPr>
            <p:cNvCxnSpPr>
              <a:cxnSpLocks/>
            </p:cNvCxnSpPr>
            <p:nvPr/>
          </p:nvCxnSpPr>
          <p:spPr>
            <a:xfrm>
              <a:off x="5133865" y="2084072"/>
              <a:ext cx="30372" cy="3196380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7648218-BF95-399A-A894-068B5739FCEC}"/>
                </a:ext>
              </a:extLst>
            </p:cNvPr>
            <p:cNvCxnSpPr>
              <a:cxnSpLocks/>
            </p:cNvCxnSpPr>
            <p:nvPr/>
          </p:nvCxnSpPr>
          <p:spPr>
            <a:xfrm>
              <a:off x="8660557" y="2088865"/>
              <a:ext cx="30372" cy="3196380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CD4DAA3-722B-A876-0A20-5B8BF469A845}"/>
              </a:ext>
            </a:extLst>
          </p:cNvPr>
          <p:cNvSpPr txBox="1"/>
          <p:nvPr/>
        </p:nvSpPr>
        <p:spPr>
          <a:xfrm>
            <a:off x="12208563" y="4333999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t5 to t6 change with height ?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1A324E2-B774-BB15-ABAF-A88E1213AAEF}"/>
              </a:ext>
            </a:extLst>
          </p:cNvPr>
          <p:cNvSpPr txBox="1"/>
          <p:nvPr/>
        </p:nvSpPr>
        <p:spPr>
          <a:xfrm>
            <a:off x="866521" y="1364771"/>
            <a:ext cx="1206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Upper threshold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C16EE93-8948-B3C0-9CD9-63AEA00AE311}"/>
              </a:ext>
            </a:extLst>
          </p:cNvPr>
          <p:cNvSpPr txBox="1"/>
          <p:nvPr/>
        </p:nvSpPr>
        <p:spPr>
          <a:xfrm>
            <a:off x="863893" y="2547620"/>
            <a:ext cx="1201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Lower threshold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5E2A42C-B7D5-A936-1226-A651E9B2E7D0}"/>
                  </a:ext>
                </a:extLst>
              </p:cNvPr>
              <p:cNvSpPr txBox="1"/>
              <p:nvPr/>
            </p:nvSpPr>
            <p:spPr>
              <a:xfrm>
                <a:off x="2388712" y="4843004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5E2A42C-B7D5-A936-1226-A651E9B2E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712" y="4843004"/>
                <a:ext cx="43287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E289EC-EEF3-A05E-16DD-166A30BF2C12}"/>
                  </a:ext>
                </a:extLst>
              </p:cNvPr>
              <p:cNvSpPr txBox="1"/>
              <p:nvPr/>
            </p:nvSpPr>
            <p:spPr>
              <a:xfrm>
                <a:off x="4716176" y="4851518"/>
                <a:ext cx="427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E289EC-EEF3-A05E-16DD-166A30BF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176" y="4851518"/>
                <a:ext cx="4275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869BACC-FD8B-C286-B0F4-E956434DDC2F}"/>
                  </a:ext>
                </a:extLst>
              </p:cNvPr>
              <p:cNvSpPr txBox="1"/>
              <p:nvPr/>
            </p:nvSpPr>
            <p:spPr>
              <a:xfrm>
                <a:off x="4987151" y="4857267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869BACC-FD8B-C286-B0F4-E956434DD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51" y="4857267"/>
                <a:ext cx="4328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A29DCD8-C7C6-52BB-8208-132479A9F212}"/>
                  </a:ext>
                </a:extLst>
              </p:cNvPr>
              <p:cNvSpPr txBox="1"/>
              <p:nvPr/>
            </p:nvSpPr>
            <p:spPr>
              <a:xfrm>
                <a:off x="8244727" y="4809402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A29DCD8-C7C6-52BB-8208-132479A9F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727" y="4809402"/>
                <a:ext cx="43287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2D2260-9CBA-802D-4A14-420DBEC4FD53}"/>
                  </a:ext>
                </a:extLst>
              </p:cNvPr>
              <p:cNvSpPr txBox="1"/>
              <p:nvPr/>
            </p:nvSpPr>
            <p:spPr>
              <a:xfrm>
                <a:off x="8521024" y="4804908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2D2260-9CBA-802D-4A14-420DBEC4F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024" y="4804908"/>
                <a:ext cx="43287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>
            <a:extLst>
              <a:ext uri="{FF2B5EF4-FFF2-40B4-BE49-F238E27FC236}">
                <a16:creationId xmlns:a16="http://schemas.microsoft.com/office/drawing/2014/main" id="{83FE3A7B-0FFB-267B-0C3C-D978F9EC5206}"/>
              </a:ext>
            </a:extLst>
          </p:cNvPr>
          <p:cNvSpPr txBox="1"/>
          <p:nvPr/>
        </p:nvSpPr>
        <p:spPr>
          <a:xfrm>
            <a:off x="2495626" y="1851835"/>
            <a:ext cx="6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Range 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670F5A1-9FB4-4F12-18D2-C6AF8C6ABA1B}"/>
              </a:ext>
            </a:extLst>
          </p:cNvPr>
          <p:cNvSpPr txBox="1"/>
          <p:nvPr/>
        </p:nvSpPr>
        <p:spPr>
          <a:xfrm>
            <a:off x="4518492" y="1864527"/>
            <a:ext cx="6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Range 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0C0C25C-F2AB-6CD1-9B75-D9987C66E759}"/>
              </a:ext>
            </a:extLst>
          </p:cNvPr>
          <p:cNvSpPr txBox="1"/>
          <p:nvPr/>
        </p:nvSpPr>
        <p:spPr>
          <a:xfrm>
            <a:off x="8053941" y="1874622"/>
            <a:ext cx="6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Range 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0E14D89-D259-732D-1E8F-40EDF4147C8C}"/>
              </a:ext>
            </a:extLst>
          </p:cNvPr>
          <p:cNvSpPr txBox="1"/>
          <p:nvPr/>
        </p:nvSpPr>
        <p:spPr>
          <a:xfrm>
            <a:off x="742998" y="5247234"/>
            <a:ext cx="5682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T0 indicates when the initial avalanche reaches the anode wire</a:t>
            </a:r>
          </a:p>
        </p:txBody>
      </p:sp>
    </p:spTree>
    <p:extLst>
      <p:ext uri="{BB962C8B-B14F-4D97-AF65-F5344CB8AC3E}">
        <p14:creationId xmlns:p14="http://schemas.microsoft.com/office/powerpoint/2010/main" val="13091516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6A3DF-DBF8-6173-40C1-E781BBDCC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0A6A-6D90-FEAA-3C9D-5AA30D57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2 – Timestamps don’t need correcting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A52B8-0B21-4BBB-22A7-68E21B676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538B-2CED-B34F-BB63-9EF44B9EE93A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E9562-4F9F-D4DF-CB45-1AA8F506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D1C49-969F-8E9E-E1E1-7AA99EDFF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52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D249C-7F75-FBBD-6F65-7468A6CE54F0}"/>
              </a:ext>
            </a:extLst>
          </p:cNvPr>
          <p:cNvSpPr txBox="1"/>
          <p:nvPr/>
        </p:nvSpPr>
        <p:spPr>
          <a:xfrm>
            <a:off x="103415" y="434938"/>
            <a:ext cx="1610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Anode waveform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7551013-E4C1-B2BA-247F-F4A310BD5E2E}"/>
              </a:ext>
            </a:extLst>
          </p:cNvPr>
          <p:cNvSpPr txBox="1"/>
          <p:nvPr/>
        </p:nvSpPr>
        <p:spPr>
          <a:xfrm>
            <a:off x="12208563" y="3263420"/>
            <a:ext cx="3784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prop time changes more when using</a:t>
            </a:r>
          </a:p>
          <a:p>
            <a:r>
              <a:rPr lang="en-US" dirty="0"/>
              <a:t>Anode time measurements would be </a:t>
            </a:r>
          </a:p>
          <a:p>
            <a:r>
              <a:rPr lang="en-US" dirty="0"/>
              <a:t>Perfect metric for that !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03B7310-BBCA-31FD-FBE7-0AC537E397F3}"/>
              </a:ext>
            </a:extLst>
          </p:cNvPr>
          <p:cNvGrpSpPr/>
          <p:nvPr/>
        </p:nvGrpSpPr>
        <p:grpSpPr>
          <a:xfrm>
            <a:off x="866521" y="-774250"/>
            <a:ext cx="10300411" cy="7403650"/>
            <a:chOff x="866521" y="-328288"/>
            <a:chExt cx="10300411" cy="7403650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A49C7CF-4E91-5C46-1259-42AE074B0F33}"/>
                </a:ext>
              </a:extLst>
            </p:cNvPr>
            <p:cNvGrpSpPr/>
            <p:nvPr/>
          </p:nvGrpSpPr>
          <p:grpSpPr>
            <a:xfrm>
              <a:off x="866521" y="-328288"/>
              <a:ext cx="10284171" cy="7403650"/>
              <a:chOff x="3458224" y="2789585"/>
              <a:chExt cx="4771087" cy="406841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A6C0C66-E75C-9C32-0AC6-AEA59D42E945}"/>
                  </a:ext>
                </a:extLst>
              </p:cNvPr>
              <p:cNvGrpSpPr/>
              <p:nvPr/>
            </p:nvGrpSpPr>
            <p:grpSpPr>
              <a:xfrm>
                <a:off x="3458224" y="2789585"/>
                <a:ext cx="4771087" cy="4068415"/>
                <a:chOff x="8766689" y="3275908"/>
                <a:chExt cx="2719940" cy="234285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EE6962C5-8A21-1C49-1C2E-A291D1B8E859}"/>
                    </a:ext>
                  </a:extLst>
                </p:cNvPr>
                <p:cNvGrpSpPr/>
                <p:nvPr/>
              </p:nvGrpSpPr>
              <p:grpSpPr>
                <a:xfrm>
                  <a:off x="8766689" y="3275908"/>
                  <a:ext cx="2719939" cy="2342851"/>
                  <a:chOff x="1390522" y="2682533"/>
                  <a:chExt cx="3573556" cy="1853145"/>
                </a:xfrm>
              </p:grpSpPr>
              <p:sp>
                <p:nvSpPr>
                  <p:cNvPr id="48" name="Arc 47">
                    <a:extLst>
                      <a:ext uri="{FF2B5EF4-FFF2-40B4-BE49-F238E27FC236}">
                        <a16:creationId xmlns:a16="http://schemas.microsoft.com/office/drawing/2014/main" id="{8E55A698-AC39-4317-C603-25335F9EE36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884200" y="2684596"/>
                    <a:ext cx="421183" cy="752777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663A6EE9-42C7-C6BA-4878-51151E98AA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88045" y="3437373"/>
                    <a:ext cx="927453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ABE0E9E2-72D0-B3D6-CA99-9F5515F9141C}"/>
                      </a:ext>
                    </a:extLst>
                  </p:cNvPr>
                  <p:cNvGrpSpPr/>
                  <p:nvPr/>
                </p:nvGrpSpPr>
                <p:grpSpPr>
                  <a:xfrm>
                    <a:off x="1390522" y="3437374"/>
                    <a:ext cx="1074215" cy="1098304"/>
                    <a:chOff x="4631335" y="3001380"/>
                    <a:chExt cx="3904081" cy="1900739"/>
                  </a:xfrm>
                </p:grpSpPr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1B81A1AF-3AFC-CC1A-D8AA-FEBF4A80E25C}"/>
                        </a:ext>
                      </a:extLst>
                    </p:cNvPr>
                    <p:cNvCxnSpPr>
                      <a:cxnSpLocks/>
                      <a:endCxn id="60" idx="0"/>
                    </p:cNvCxnSpPr>
                    <p:nvPr/>
                  </p:nvCxnSpPr>
                  <p:spPr>
                    <a:xfrm>
                      <a:off x="4631335" y="3008607"/>
                      <a:ext cx="2084079" cy="0"/>
                    </a:xfrm>
                    <a:prstGeom prst="line">
                      <a:avLst/>
                    </a:prstGeom>
                    <a:ln w="95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88B3C840-175B-5564-F855-915F58B560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4179" y="3001380"/>
                      <a:ext cx="1941237" cy="1900739"/>
                      <a:chOff x="6594179" y="3001380"/>
                      <a:chExt cx="1941237" cy="1900739"/>
                    </a:xfrm>
                  </p:grpSpPr>
                  <p:sp>
                    <p:nvSpPr>
                      <p:cNvPr id="60" name="Arc 59">
                        <a:extLst>
                          <a:ext uri="{FF2B5EF4-FFF2-40B4-BE49-F238E27FC236}">
                            <a16:creationId xmlns:a16="http://schemas.microsoft.com/office/drawing/2014/main" id="{7F73EB7C-1837-7BB1-5ED5-F1A808669F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94179" y="3008607"/>
                        <a:ext cx="242473" cy="1893512"/>
                      </a:xfrm>
                      <a:prstGeom prst="arc">
                        <a:avLst/>
                      </a:prstGeom>
                      <a:ln w="952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" name="Arc 60">
                        <a:extLst>
                          <a:ext uri="{FF2B5EF4-FFF2-40B4-BE49-F238E27FC236}">
                            <a16:creationId xmlns:a16="http://schemas.microsoft.com/office/drawing/2014/main" id="{B6A20B65-6F70-5518-1FD5-DEBEA58BCD8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011240" y="3001380"/>
                        <a:ext cx="1524176" cy="1763246"/>
                      </a:xfrm>
                      <a:prstGeom prst="arc">
                        <a:avLst>
                          <a:gd name="adj1" fmla="val 16200000"/>
                          <a:gd name="adj2" fmla="val 96246"/>
                        </a:avLst>
                      </a:prstGeom>
                      <a:ln w="952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" name="Freeform 61">
                        <a:extLst>
                          <a:ext uri="{FF2B5EF4-FFF2-40B4-BE49-F238E27FC236}">
                            <a16:creationId xmlns:a16="http://schemas.microsoft.com/office/drawing/2014/main" id="{B0E2C87C-73A8-A385-7C25-6C4EE0FBF5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34301" y="3854730"/>
                        <a:ext cx="179294" cy="199173"/>
                      </a:xfrm>
                      <a:custGeom>
                        <a:avLst/>
                        <a:gdLst>
                          <a:gd name="connsiteX0" fmla="*/ 0 w 179294"/>
                          <a:gd name="connsiteY0" fmla="*/ 125506 h 272240"/>
                          <a:gd name="connsiteX1" fmla="*/ 107576 w 179294"/>
                          <a:gd name="connsiteY1" fmla="*/ 268941 h 272240"/>
                          <a:gd name="connsiteX2" fmla="*/ 179294 w 179294"/>
                          <a:gd name="connsiteY2" fmla="*/ 0 h 2722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179294" h="272240">
                            <a:moveTo>
                              <a:pt x="0" y="125506"/>
                            </a:moveTo>
                            <a:cubicBezTo>
                              <a:pt x="38847" y="207682"/>
                              <a:pt x="77694" y="289859"/>
                              <a:pt x="107576" y="268941"/>
                            </a:cubicBezTo>
                            <a:cubicBezTo>
                              <a:pt x="137458" y="248023"/>
                              <a:pt x="161365" y="34365"/>
                              <a:pt x="179294" y="0"/>
                            </a:cubicBezTo>
                          </a:path>
                        </a:pathLst>
                      </a:custGeom>
                      <a:noFill/>
                      <a:ln w="9525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BDFE60EB-EC99-1EFC-92E4-CE23E73F3C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55047" y="3437373"/>
                    <a:ext cx="531212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68608200-C639-702E-1AFF-809C98C4D4D3}"/>
                      </a:ext>
                    </a:extLst>
                  </p:cNvPr>
                  <p:cNvCxnSpPr/>
                  <p:nvPr/>
                </p:nvCxnSpPr>
                <p:spPr>
                  <a:xfrm>
                    <a:off x="2786259" y="3437374"/>
                    <a:ext cx="66070" cy="51944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CC33412-D9EB-D0C4-110B-AEEBC27DE2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52329" y="3063717"/>
                    <a:ext cx="31569" cy="880302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Arc 53">
                    <a:extLst>
                      <a:ext uri="{FF2B5EF4-FFF2-40B4-BE49-F238E27FC236}">
                        <a16:creationId xmlns:a16="http://schemas.microsoft.com/office/drawing/2014/main" id="{E2C1FB89-8914-2712-8018-BAEB3E2F7C0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109764" y="2682533"/>
                    <a:ext cx="421183" cy="752777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E8EF8B8A-6DE4-2E4E-781B-6500A1C8A1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3609" y="3435310"/>
                    <a:ext cx="650469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886B6F8-293B-D474-6568-63D7C45977ED}"/>
                      </a:ext>
                    </a:extLst>
                  </p:cNvPr>
                  <p:cNvCxnSpPr/>
                  <p:nvPr/>
                </p:nvCxnSpPr>
                <p:spPr>
                  <a:xfrm>
                    <a:off x="4011823" y="3435311"/>
                    <a:ext cx="66070" cy="51944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99044686-F4E7-94A5-CE4E-3D0BA51FAF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77893" y="3061653"/>
                    <a:ext cx="31569" cy="880302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B9881FC9-E96F-F4BE-FF43-9497E1837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66996" y="3785391"/>
                  <a:ext cx="0" cy="126537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6FE8CED-6851-FDFD-90A7-339B187E36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72992" y="5050768"/>
                  <a:ext cx="2713637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1F4525A7-9648-0B7A-30CC-DF56DB124D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4517" y="4391719"/>
                <a:ext cx="503546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8FAC6C6-4647-C9B3-0250-5755B5B7CF5F}"/>
                </a:ext>
              </a:extLst>
            </p:cNvPr>
            <p:cNvCxnSpPr>
              <a:cxnSpLocks/>
            </p:cNvCxnSpPr>
            <p:nvPr/>
          </p:nvCxnSpPr>
          <p:spPr>
            <a:xfrm>
              <a:off x="4685754" y="2592280"/>
              <a:ext cx="108540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7E7B1C6-B00E-59ED-3926-491E79712849}"/>
                </a:ext>
              </a:extLst>
            </p:cNvPr>
            <p:cNvCxnSpPr>
              <a:cxnSpLocks/>
            </p:cNvCxnSpPr>
            <p:nvPr/>
          </p:nvCxnSpPr>
          <p:spPr>
            <a:xfrm>
              <a:off x="8280170" y="2581019"/>
              <a:ext cx="108540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F042523-F75E-4C7F-87E7-26E0FF1DEC15}"/>
                </a:ext>
              </a:extLst>
            </p:cNvPr>
            <p:cNvCxnSpPr/>
            <p:nvPr/>
          </p:nvCxnSpPr>
          <p:spPr>
            <a:xfrm flipV="1">
              <a:off x="906596" y="3262067"/>
              <a:ext cx="10244092" cy="19024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4C3CB8-0E47-03CB-8563-70DAF6DEA979}"/>
                </a:ext>
              </a:extLst>
            </p:cNvPr>
            <p:cNvCxnSpPr/>
            <p:nvPr/>
          </p:nvCxnSpPr>
          <p:spPr>
            <a:xfrm flipV="1">
              <a:off x="922840" y="2065048"/>
              <a:ext cx="10244092" cy="19024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D065FB6-62D6-9B2D-B37E-38616C414A26}"/>
                </a:ext>
              </a:extLst>
            </p:cNvPr>
            <p:cNvCxnSpPr/>
            <p:nvPr/>
          </p:nvCxnSpPr>
          <p:spPr>
            <a:xfrm>
              <a:off x="2581242" y="3262067"/>
              <a:ext cx="0" cy="2018385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A8B99D-ECE0-8705-5D1A-21AC31928FFA}"/>
                </a:ext>
              </a:extLst>
            </p:cNvPr>
            <p:cNvCxnSpPr/>
            <p:nvPr/>
          </p:nvCxnSpPr>
          <p:spPr>
            <a:xfrm>
              <a:off x="4915729" y="3270581"/>
              <a:ext cx="0" cy="2018385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71C3101-4E40-30BF-40FF-894971F3FE92}"/>
                </a:ext>
              </a:extLst>
            </p:cNvPr>
            <p:cNvCxnSpPr/>
            <p:nvPr/>
          </p:nvCxnSpPr>
          <p:spPr>
            <a:xfrm>
              <a:off x="8454488" y="3270581"/>
              <a:ext cx="0" cy="2018385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0D6B76E-2B34-4903-3136-FCA5E71B3232}"/>
                </a:ext>
              </a:extLst>
            </p:cNvPr>
            <p:cNvCxnSpPr>
              <a:cxnSpLocks/>
            </p:cNvCxnSpPr>
            <p:nvPr/>
          </p:nvCxnSpPr>
          <p:spPr>
            <a:xfrm>
              <a:off x="5133865" y="2084072"/>
              <a:ext cx="30372" cy="3196380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4EDCDB1-1B7C-9714-6963-BED88378B83B}"/>
                </a:ext>
              </a:extLst>
            </p:cNvPr>
            <p:cNvCxnSpPr>
              <a:cxnSpLocks/>
            </p:cNvCxnSpPr>
            <p:nvPr/>
          </p:nvCxnSpPr>
          <p:spPr>
            <a:xfrm>
              <a:off x="8660557" y="2088865"/>
              <a:ext cx="30372" cy="3196380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93851B07-B4D5-BA29-ADB6-B3671CD194B2}"/>
              </a:ext>
            </a:extLst>
          </p:cNvPr>
          <p:cNvSpPr txBox="1"/>
          <p:nvPr/>
        </p:nvSpPr>
        <p:spPr>
          <a:xfrm>
            <a:off x="12208563" y="4333999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t5 to t6 change with height ?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52C39EC-F6C4-C9FB-EAD1-3A30B468BC26}"/>
              </a:ext>
            </a:extLst>
          </p:cNvPr>
          <p:cNvSpPr txBox="1"/>
          <p:nvPr/>
        </p:nvSpPr>
        <p:spPr>
          <a:xfrm>
            <a:off x="866521" y="1364771"/>
            <a:ext cx="1206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Upper threshold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B469C8E-050C-77DA-4F30-B8F8F2F9C97A}"/>
              </a:ext>
            </a:extLst>
          </p:cNvPr>
          <p:cNvSpPr txBox="1"/>
          <p:nvPr/>
        </p:nvSpPr>
        <p:spPr>
          <a:xfrm>
            <a:off x="863893" y="2547620"/>
            <a:ext cx="1201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Lower threshold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3C207CB-5A85-6091-2D0F-2A4D3605F666}"/>
                  </a:ext>
                </a:extLst>
              </p:cNvPr>
              <p:cNvSpPr txBox="1"/>
              <p:nvPr/>
            </p:nvSpPr>
            <p:spPr>
              <a:xfrm>
                <a:off x="2388712" y="4843004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3C207CB-5A85-6091-2D0F-2A4D3605F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712" y="4843004"/>
                <a:ext cx="43287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9D11553-E61E-755F-5AFD-72365E52C0F4}"/>
                  </a:ext>
                </a:extLst>
              </p:cNvPr>
              <p:cNvSpPr txBox="1"/>
              <p:nvPr/>
            </p:nvSpPr>
            <p:spPr>
              <a:xfrm>
                <a:off x="4716176" y="4851518"/>
                <a:ext cx="427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9D11553-E61E-755F-5AFD-72365E52C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176" y="4851518"/>
                <a:ext cx="4275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C0AE280-36BB-747A-6D97-84745005046A}"/>
                  </a:ext>
                </a:extLst>
              </p:cNvPr>
              <p:cNvSpPr txBox="1"/>
              <p:nvPr/>
            </p:nvSpPr>
            <p:spPr>
              <a:xfrm>
                <a:off x="4987151" y="4857267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C0AE280-36BB-747A-6D97-847450050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51" y="4857267"/>
                <a:ext cx="4328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AB7E792-F332-D6CD-B5EB-6A1465AF5253}"/>
                  </a:ext>
                </a:extLst>
              </p:cNvPr>
              <p:cNvSpPr txBox="1"/>
              <p:nvPr/>
            </p:nvSpPr>
            <p:spPr>
              <a:xfrm>
                <a:off x="8244727" y="4809402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AB7E792-F332-D6CD-B5EB-6A1465AF5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727" y="4809402"/>
                <a:ext cx="43287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C96B761-6253-04E0-9F85-7B693316F6E0}"/>
                  </a:ext>
                </a:extLst>
              </p:cNvPr>
              <p:cNvSpPr txBox="1"/>
              <p:nvPr/>
            </p:nvSpPr>
            <p:spPr>
              <a:xfrm>
                <a:off x="8521024" y="4804908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C96B761-6253-04E0-9F85-7B693316F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024" y="4804908"/>
                <a:ext cx="43287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>
            <a:extLst>
              <a:ext uri="{FF2B5EF4-FFF2-40B4-BE49-F238E27FC236}">
                <a16:creationId xmlns:a16="http://schemas.microsoft.com/office/drawing/2014/main" id="{FD1BD5B9-6DF3-6C05-AD66-FBD12F0B778E}"/>
              </a:ext>
            </a:extLst>
          </p:cNvPr>
          <p:cNvSpPr txBox="1"/>
          <p:nvPr/>
        </p:nvSpPr>
        <p:spPr>
          <a:xfrm>
            <a:off x="2495626" y="1851835"/>
            <a:ext cx="6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Range 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82D1540-AE86-1C97-3C5C-BE0819EFB11D}"/>
              </a:ext>
            </a:extLst>
          </p:cNvPr>
          <p:cNvSpPr txBox="1"/>
          <p:nvPr/>
        </p:nvSpPr>
        <p:spPr>
          <a:xfrm>
            <a:off x="4518492" y="1864527"/>
            <a:ext cx="6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Range 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5095388-0D02-F139-4BEF-335B1BD95177}"/>
              </a:ext>
            </a:extLst>
          </p:cNvPr>
          <p:cNvSpPr txBox="1"/>
          <p:nvPr/>
        </p:nvSpPr>
        <p:spPr>
          <a:xfrm>
            <a:off x="8053941" y="1874622"/>
            <a:ext cx="6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Range 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2D95604-8B9F-9500-321C-B33A737E8B84}"/>
              </a:ext>
            </a:extLst>
          </p:cNvPr>
          <p:cNvSpPr txBox="1"/>
          <p:nvPr/>
        </p:nvSpPr>
        <p:spPr>
          <a:xfrm>
            <a:off x="742998" y="5247234"/>
            <a:ext cx="6870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T0 indicates when the initial avalanche reaches the anode wire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Previously assumed it also indicates time the plasma starts to move vertically</a:t>
            </a:r>
          </a:p>
        </p:txBody>
      </p:sp>
    </p:spTree>
    <p:extLst>
      <p:ext uri="{BB962C8B-B14F-4D97-AF65-F5344CB8AC3E}">
        <p14:creationId xmlns:p14="http://schemas.microsoft.com/office/powerpoint/2010/main" val="13315991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1C925-9C23-DCB8-51F3-B3925B925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4C91-EEFA-F722-C8DD-7EFCB643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2 – Timestamps don’t need correcting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EC965-4516-940A-8BFD-2E8A1236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D64E2-A9EE-114B-9F55-DC3AC5350997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42DF4-7A0E-DF07-0DF3-72EF2D331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53E75-51A6-5F23-5FED-D84566193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53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6915E-F5B6-D68F-1BCB-37EE0D4796B7}"/>
              </a:ext>
            </a:extLst>
          </p:cNvPr>
          <p:cNvSpPr txBox="1"/>
          <p:nvPr/>
        </p:nvSpPr>
        <p:spPr>
          <a:xfrm>
            <a:off x="103415" y="434938"/>
            <a:ext cx="1610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Anode waveform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C08C21-991B-AC2C-F747-FF42EBD1EADE}"/>
              </a:ext>
            </a:extLst>
          </p:cNvPr>
          <p:cNvSpPr txBox="1"/>
          <p:nvPr/>
        </p:nvSpPr>
        <p:spPr>
          <a:xfrm>
            <a:off x="12208563" y="3263420"/>
            <a:ext cx="3784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prop time changes more when using</a:t>
            </a:r>
          </a:p>
          <a:p>
            <a:r>
              <a:rPr lang="en-US" dirty="0"/>
              <a:t>Anode time measurements would be </a:t>
            </a:r>
          </a:p>
          <a:p>
            <a:r>
              <a:rPr lang="en-US" dirty="0"/>
              <a:t>Perfect metric for that !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850F647-8230-A205-3F88-93234B703891}"/>
              </a:ext>
            </a:extLst>
          </p:cNvPr>
          <p:cNvGrpSpPr/>
          <p:nvPr/>
        </p:nvGrpSpPr>
        <p:grpSpPr>
          <a:xfrm>
            <a:off x="866521" y="-774250"/>
            <a:ext cx="10300411" cy="7403650"/>
            <a:chOff x="866521" y="-328288"/>
            <a:chExt cx="10300411" cy="7403650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01A5992-4A00-4B88-5826-0F44EDDBDE39}"/>
                </a:ext>
              </a:extLst>
            </p:cNvPr>
            <p:cNvGrpSpPr/>
            <p:nvPr/>
          </p:nvGrpSpPr>
          <p:grpSpPr>
            <a:xfrm>
              <a:off x="866521" y="-328288"/>
              <a:ext cx="10284171" cy="7403650"/>
              <a:chOff x="3458224" y="2789585"/>
              <a:chExt cx="4771087" cy="406841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60D337F4-60DF-1A1F-1614-1462D232CB10}"/>
                  </a:ext>
                </a:extLst>
              </p:cNvPr>
              <p:cNvGrpSpPr/>
              <p:nvPr/>
            </p:nvGrpSpPr>
            <p:grpSpPr>
              <a:xfrm>
                <a:off x="3458224" y="2789585"/>
                <a:ext cx="4771087" cy="4068415"/>
                <a:chOff x="8766689" y="3275908"/>
                <a:chExt cx="2719940" cy="234285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B400D61-8B12-8258-3DF6-3AF630BDD933}"/>
                    </a:ext>
                  </a:extLst>
                </p:cNvPr>
                <p:cNvGrpSpPr/>
                <p:nvPr/>
              </p:nvGrpSpPr>
              <p:grpSpPr>
                <a:xfrm>
                  <a:off x="8766689" y="3275908"/>
                  <a:ext cx="2719939" cy="2342851"/>
                  <a:chOff x="1390522" y="2682533"/>
                  <a:chExt cx="3573556" cy="1853145"/>
                </a:xfrm>
              </p:grpSpPr>
              <p:sp>
                <p:nvSpPr>
                  <p:cNvPr id="48" name="Arc 47">
                    <a:extLst>
                      <a:ext uri="{FF2B5EF4-FFF2-40B4-BE49-F238E27FC236}">
                        <a16:creationId xmlns:a16="http://schemas.microsoft.com/office/drawing/2014/main" id="{0D03490E-C01E-1260-235B-B0F2999FF0D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884200" y="2684596"/>
                    <a:ext cx="421183" cy="752777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08E9C3C3-54F8-F35A-A0D8-D07C0CDCD5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88045" y="3437373"/>
                    <a:ext cx="927453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8D0FBD8C-09B9-C12F-85ED-F2508FF9CC16}"/>
                      </a:ext>
                    </a:extLst>
                  </p:cNvPr>
                  <p:cNvGrpSpPr/>
                  <p:nvPr/>
                </p:nvGrpSpPr>
                <p:grpSpPr>
                  <a:xfrm>
                    <a:off x="1390522" y="3437374"/>
                    <a:ext cx="1074215" cy="1098304"/>
                    <a:chOff x="4631335" y="3001380"/>
                    <a:chExt cx="3904081" cy="1900739"/>
                  </a:xfrm>
                </p:grpSpPr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56FB0FB8-3481-EAA8-4247-754ACB514532}"/>
                        </a:ext>
                      </a:extLst>
                    </p:cNvPr>
                    <p:cNvCxnSpPr>
                      <a:cxnSpLocks/>
                      <a:endCxn id="60" idx="0"/>
                    </p:cNvCxnSpPr>
                    <p:nvPr/>
                  </p:nvCxnSpPr>
                  <p:spPr>
                    <a:xfrm>
                      <a:off x="4631335" y="3008607"/>
                      <a:ext cx="2084079" cy="0"/>
                    </a:xfrm>
                    <a:prstGeom prst="line">
                      <a:avLst/>
                    </a:prstGeom>
                    <a:ln w="95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46BBD6BB-52C8-D630-7184-3AE4388349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4179" y="3001380"/>
                      <a:ext cx="1941237" cy="1900739"/>
                      <a:chOff x="6594179" y="3001380"/>
                      <a:chExt cx="1941237" cy="1900739"/>
                    </a:xfrm>
                  </p:grpSpPr>
                  <p:sp>
                    <p:nvSpPr>
                      <p:cNvPr id="60" name="Arc 59">
                        <a:extLst>
                          <a:ext uri="{FF2B5EF4-FFF2-40B4-BE49-F238E27FC236}">
                            <a16:creationId xmlns:a16="http://schemas.microsoft.com/office/drawing/2014/main" id="{E4FE14E6-A63D-C439-F53F-E30BCFAFEB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94179" y="3008607"/>
                        <a:ext cx="242473" cy="1893512"/>
                      </a:xfrm>
                      <a:prstGeom prst="arc">
                        <a:avLst/>
                      </a:prstGeom>
                      <a:ln w="952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" name="Arc 60">
                        <a:extLst>
                          <a:ext uri="{FF2B5EF4-FFF2-40B4-BE49-F238E27FC236}">
                            <a16:creationId xmlns:a16="http://schemas.microsoft.com/office/drawing/2014/main" id="{EC73BF18-A198-861A-9AC9-D5DE4595560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011240" y="3001380"/>
                        <a:ext cx="1524176" cy="1763246"/>
                      </a:xfrm>
                      <a:prstGeom prst="arc">
                        <a:avLst>
                          <a:gd name="adj1" fmla="val 16200000"/>
                          <a:gd name="adj2" fmla="val 96246"/>
                        </a:avLst>
                      </a:prstGeom>
                      <a:ln w="952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" name="Freeform 61">
                        <a:extLst>
                          <a:ext uri="{FF2B5EF4-FFF2-40B4-BE49-F238E27FC236}">
                            <a16:creationId xmlns:a16="http://schemas.microsoft.com/office/drawing/2014/main" id="{66C95787-3324-CAF4-2BFA-CC6CE01176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34301" y="3854730"/>
                        <a:ext cx="179294" cy="199173"/>
                      </a:xfrm>
                      <a:custGeom>
                        <a:avLst/>
                        <a:gdLst>
                          <a:gd name="connsiteX0" fmla="*/ 0 w 179294"/>
                          <a:gd name="connsiteY0" fmla="*/ 125506 h 272240"/>
                          <a:gd name="connsiteX1" fmla="*/ 107576 w 179294"/>
                          <a:gd name="connsiteY1" fmla="*/ 268941 h 272240"/>
                          <a:gd name="connsiteX2" fmla="*/ 179294 w 179294"/>
                          <a:gd name="connsiteY2" fmla="*/ 0 h 2722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179294" h="272240">
                            <a:moveTo>
                              <a:pt x="0" y="125506"/>
                            </a:moveTo>
                            <a:cubicBezTo>
                              <a:pt x="38847" y="207682"/>
                              <a:pt x="77694" y="289859"/>
                              <a:pt x="107576" y="268941"/>
                            </a:cubicBezTo>
                            <a:cubicBezTo>
                              <a:pt x="137458" y="248023"/>
                              <a:pt x="161365" y="34365"/>
                              <a:pt x="179294" y="0"/>
                            </a:cubicBezTo>
                          </a:path>
                        </a:pathLst>
                      </a:custGeom>
                      <a:noFill/>
                      <a:ln w="9525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F0A645B4-D6DB-847D-BAFD-0CE87EBFEA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55047" y="3437373"/>
                    <a:ext cx="531212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EE552D09-0F97-BEB3-CAC3-52881DB5CD0D}"/>
                      </a:ext>
                    </a:extLst>
                  </p:cNvPr>
                  <p:cNvCxnSpPr/>
                  <p:nvPr/>
                </p:nvCxnSpPr>
                <p:spPr>
                  <a:xfrm>
                    <a:off x="2786259" y="3437374"/>
                    <a:ext cx="66070" cy="51944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993474B9-183F-9E94-6C6E-170DBA3C42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52329" y="3063717"/>
                    <a:ext cx="31569" cy="880302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Arc 53">
                    <a:extLst>
                      <a:ext uri="{FF2B5EF4-FFF2-40B4-BE49-F238E27FC236}">
                        <a16:creationId xmlns:a16="http://schemas.microsoft.com/office/drawing/2014/main" id="{053588BF-F8C4-BC23-A851-B38967FA2AD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109764" y="2682533"/>
                    <a:ext cx="421183" cy="752777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A97A0741-A1EB-18F9-C8F0-E8DDC2F1C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3609" y="3435310"/>
                    <a:ext cx="650469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952780DF-3066-83E8-1693-A9808251FFE2}"/>
                      </a:ext>
                    </a:extLst>
                  </p:cNvPr>
                  <p:cNvCxnSpPr/>
                  <p:nvPr/>
                </p:nvCxnSpPr>
                <p:spPr>
                  <a:xfrm>
                    <a:off x="4011823" y="3435311"/>
                    <a:ext cx="66070" cy="51944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643BF711-4B5D-8FB7-BE02-AFC6F704F0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77893" y="3061653"/>
                    <a:ext cx="31569" cy="880302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D44690C5-CCCC-904B-91DA-FDFC494E36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66996" y="3785391"/>
                  <a:ext cx="0" cy="126537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D8F17C00-A94F-FA43-0C2B-F8E077B868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72992" y="5050768"/>
                  <a:ext cx="2713637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9C74EE8-BBE9-D4B9-8076-C1A4E202A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4517" y="4391719"/>
                <a:ext cx="503546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51C0EDD-5D95-0A3D-3CFB-5848625844CB}"/>
                </a:ext>
              </a:extLst>
            </p:cNvPr>
            <p:cNvCxnSpPr>
              <a:cxnSpLocks/>
            </p:cNvCxnSpPr>
            <p:nvPr/>
          </p:nvCxnSpPr>
          <p:spPr>
            <a:xfrm>
              <a:off x="4685754" y="2592280"/>
              <a:ext cx="108540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221E604-72D1-5D32-64C5-AAEA2D06AA4F}"/>
                </a:ext>
              </a:extLst>
            </p:cNvPr>
            <p:cNvCxnSpPr>
              <a:cxnSpLocks/>
            </p:cNvCxnSpPr>
            <p:nvPr/>
          </p:nvCxnSpPr>
          <p:spPr>
            <a:xfrm>
              <a:off x="8280170" y="2581019"/>
              <a:ext cx="108540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60BF777-76EE-C8A9-2C23-1426AED2CE81}"/>
                </a:ext>
              </a:extLst>
            </p:cNvPr>
            <p:cNvCxnSpPr/>
            <p:nvPr/>
          </p:nvCxnSpPr>
          <p:spPr>
            <a:xfrm flipV="1">
              <a:off x="906596" y="3262067"/>
              <a:ext cx="10244092" cy="19024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C36AAE-1A17-426F-C6BD-7B54644B14D2}"/>
                </a:ext>
              </a:extLst>
            </p:cNvPr>
            <p:cNvCxnSpPr/>
            <p:nvPr/>
          </p:nvCxnSpPr>
          <p:spPr>
            <a:xfrm flipV="1">
              <a:off x="922840" y="2065048"/>
              <a:ext cx="10244092" cy="19024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B3B018C-E802-6B68-3F85-39E37FFD1792}"/>
                </a:ext>
              </a:extLst>
            </p:cNvPr>
            <p:cNvCxnSpPr/>
            <p:nvPr/>
          </p:nvCxnSpPr>
          <p:spPr>
            <a:xfrm>
              <a:off x="2581242" y="3262067"/>
              <a:ext cx="0" cy="2018385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445BE20-9889-3F47-716A-E785A714CD33}"/>
                </a:ext>
              </a:extLst>
            </p:cNvPr>
            <p:cNvCxnSpPr/>
            <p:nvPr/>
          </p:nvCxnSpPr>
          <p:spPr>
            <a:xfrm>
              <a:off x="4915729" y="3270581"/>
              <a:ext cx="0" cy="2018385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94ABFB6-C241-6BE2-32D6-ED83D82D252F}"/>
                </a:ext>
              </a:extLst>
            </p:cNvPr>
            <p:cNvCxnSpPr/>
            <p:nvPr/>
          </p:nvCxnSpPr>
          <p:spPr>
            <a:xfrm>
              <a:off x="8454488" y="3270581"/>
              <a:ext cx="0" cy="2018385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54C55B0-CF84-D1B6-A4D8-8C8EC02E36F2}"/>
                </a:ext>
              </a:extLst>
            </p:cNvPr>
            <p:cNvCxnSpPr>
              <a:cxnSpLocks/>
            </p:cNvCxnSpPr>
            <p:nvPr/>
          </p:nvCxnSpPr>
          <p:spPr>
            <a:xfrm>
              <a:off x="5133865" y="2084072"/>
              <a:ext cx="30372" cy="3196380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35750AA-1BD6-CC73-00C5-EB05394696F0}"/>
                </a:ext>
              </a:extLst>
            </p:cNvPr>
            <p:cNvCxnSpPr>
              <a:cxnSpLocks/>
            </p:cNvCxnSpPr>
            <p:nvPr/>
          </p:nvCxnSpPr>
          <p:spPr>
            <a:xfrm>
              <a:off x="8660557" y="2088865"/>
              <a:ext cx="30372" cy="3196380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1E00818-44CF-B8E4-2634-AE2A72165121}"/>
              </a:ext>
            </a:extLst>
          </p:cNvPr>
          <p:cNvSpPr txBox="1"/>
          <p:nvPr/>
        </p:nvSpPr>
        <p:spPr>
          <a:xfrm>
            <a:off x="12208563" y="4333999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t5 to t6 change with height ?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3FC7C8A-9319-114C-25FF-9AEBC3CFFA88}"/>
              </a:ext>
            </a:extLst>
          </p:cNvPr>
          <p:cNvSpPr txBox="1"/>
          <p:nvPr/>
        </p:nvSpPr>
        <p:spPr>
          <a:xfrm>
            <a:off x="866521" y="1364771"/>
            <a:ext cx="1206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Upper threshold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8BC13FE-33CE-4D9E-0D00-AF800D874203}"/>
              </a:ext>
            </a:extLst>
          </p:cNvPr>
          <p:cNvSpPr txBox="1"/>
          <p:nvPr/>
        </p:nvSpPr>
        <p:spPr>
          <a:xfrm>
            <a:off x="863893" y="2547620"/>
            <a:ext cx="1201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Lower threshold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0912371-403A-3E84-CCA4-B58F334BB7E1}"/>
                  </a:ext>
                </a:extLst>
              </p:cNvPr>
              <p:cNvSpPr txBox="1"/>
              <p:nvPr/>
            </p:nvSpPr>
            <p:spPr>
              <a:xfrm>
                <a:off x="2388712" y="4843004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0912371-403A-3E84-CCA4-B58F334BB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712" y="4843004"/>
                <a:ext cx="43287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2E6D57E-76AE-E324-0B64-354EF34D9947}"/>
                  </a:ext>
                </a:extLst>
              </p:cNvPr>
              <p:cNvSpPr txBox="1"/>
              <p:nvPr/>
            </p:nvSpPr>
            <p:spPr>
              <a:xfrm>
                <a:off x="4716176" y="4851518"/>
                <a:ext cx="427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2E6D57E-76AE-E324-0B64-354EF34D9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176" y="4851518"/>
                <a:ext cx="4275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0952F86-27EA-3B87-8F45-99E159A38BF6}"/>
                  </a:ext>
                </a:extLst>
              </p:cNvPr>
              <p:cNvSpPr txBox="1"/>
              <p:nvPr/>
            </p:nvSpPr>
            <p:spPr>
              <a:xfrm>
                <a:off x="4987151" y="4857267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0952F86-27EA-3B87-8F45-99E159A38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51" y="4857267"/>
                <a:ext cx="4328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CF59CDE-2D4D-3D5E-B1C6-66592FDCBC08}"/>
                  </a:ext>
                </a:extLst>
              </p:cNvPr>
              <p:cNvSpPr txBox="1"/>
              <p:nvPr/>
            </p:nvSpPr>
            <p:spPr>
              <a:xfrm>
                <a:off x="8244727" y="4809402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CF59CDE-2D4D-3D5E-B1C6-66592FDCB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727" y="4809402"/>
                <a:ext cx="43287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6938730-FD03-A258-CE55-303D86B23553}"/>
                  </a:ext>
                </a:extLst>
              </p:cNvPr>
              <p:cNvSpPr txBox="1"/>
              <p:nvPr/>
            </p:nvSpPr>
            <p:spPr>
              <a:xfrm>
                <a:off x="8521024" y="4804908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6938730-FD03-A258-CE55-303D86B23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024" y="4804908"/>
                <a:ext cx="43287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>
            <a:extLst>
              <a:ext uri="{FF2B5EF4-FFF2-40B4-BE49-F238E27FC236}">
                <a16:creationId xmlns:a16="http://schemas.microsoft.com/office/drawing/2014/main" id="{D57EA6E0-DBF3-2CC5-FC01-190A5A84FF18}"/>
              </a:ext>
            </a:extLst>
          </p:cNvPr>
          <p:cNvSpPr txBox="1"/>
          <p:nvPr/>
        </p:nvSpPr>
        <p:spPr>
          <a:xfrm>
            <a:off x="2495626" y="1851835"/>
            <a:ext cx="6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Range 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580930C-58C8-8AAC-FB37-2F01366D7169}"/>
              </a:ext>
            </a:extLst>
          </p:cNvPr>
          <p:cNvSpPr txBox="1"/>
          <p:nvPr/>
        </p:nvSpPr>
        <p:spPr>
          <a:xfrm>
            <a:off x="4518492" y="1864527"/>
            <a:ext cx="6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Range 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48AA5CD-22E7-0181-F6E6-C598AF8C4D47}"/>
              </a:ext>
            </a:extLst>
          </p:cNvPr>
          <p:cNvSpPr txBox="1"/>
          <p:nvPr/>
        </p:nvSpPr>
        <p:spPr>
          <a:xfrm>
            <a:off x="8053941" y="1874622"/>
            <a:ext cx="6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Range 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9C2D18-1AC6-F159-FF76-797A99F046B2}"/>
              </a:ext>
            </a:extLst>
          </p:cNvPr>
          <p:cNvSpPr txBox="1"/>
          <p:nvPr/>
        </p:nvSpPr>
        <p:spPr>
          <a:xfrm>
            <a:off x="742998" y="5247234"/>
            <a:ext cx="6870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T0 indicates when the initial avalanche reaches the anode wire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Previously assumed it also indicates time the plasma starts to move vertically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Is there an offset?</a:t>
            </a:r>
          </a:p>
        </p:txBody>
      </p:sp>
    </p:spTree>
    <p:extLst>
      <p:ext uri="{BB962C8B-B14F-4D97-AF65-F5344CB8AC3E}">
        <p14:creationId xmlns:p14="http://schemas.microsoft.com/office/powerpoint/2010/main" val="40105496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A5813-BA57-9553-3557-3ED07320D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B5A1A-1D3E-D97C-2278-12939118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2 – Timestamps don’t need correcting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2CF94-1205-FCCC-7C4E-5E39D57F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CE93-8C4C-AC42-A757-CEAA0065F59F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E2315-1720-B033-2EF4-73C903F19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EE974-2F8C-3C15-A65A-D3A3B887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54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31614-B7E6-0429-9EA2-653F51AA5E9F}"/>
              </a:ext>
            </a:extLst>
          </p:cNvPr>
          <p:cNvSpPr txBox="1"/>
          <p:nvPr/>
        </p:nvSpPr>
        <p:spPr>
          <a:xfrm>
            <a:off x="103415" y="434938"/>
            <a:ext cx="1610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Anode waveform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58E245E-15E9-8792-ADF4-87C0BC28C830}"/>
              </a:ext>
            </a:extLst>
          </p:cNvPr>
          <p:cNvSpPr txBox="1"/>
          <p:nvPr/>
        </p:nvSpPr>
        <p:spPr>
          <a:xfrm>
            <a:off x="12208563" y="3263420"/>
            <a:ext cx="3784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prop time changes more when using</a:t>
            </a:r>
          </a:p>
          <a:p>
            <a:r>
              <a:rPr lang="en-US" dirty="0"/>
              <a:t>Anode time measurements would be </a:t>
            </a:r>
          </a:p>
          <a:p>
            <a:r>
              <a:rPr lang="en-US" dirty="0"/>
              <a:t>Perfect metric for that !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BB16E1D-BE70-5773-7661-011A76B0D67C}"/>
              </a:ext>
            </a:extLst>
          </p:cNvPr>
          <p:cNvGrpSpPr/>
          <p:nvPr/>
        </p:nvGrpSpPr>
        <p:grpSpPr>
          <a:xfrm>
            <a:off x="866521" y="-774250"/>
            <a:ext cx="10300411" cy="7403650"/>
            <a:chOff x="866521" y="-328288"/>
            <a:chExt cx="10300411" cy="7403650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16C81EC-73E7-4369-9A87-DDABBBF97FAB}"/>
                </a:ext>
              </a:extLst>
            </p:cNvPr>
            <p:cNvGrpSpPr/>
            <p:nvPr/>
          </p:nvGrpSpPr>
          <p:grpSpPr>
            <a:xfrm>
              <a:off x="866521" y="-328288"/>
              <a:ext cx="10284171" cy="7403650"/>
              <a:chOff x="3458224" y="2789585"/>
              <a:chExt cx="4771087" cy="406841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A1D32AA6-0236-745E-2BE2-871CF3CFAD42}"/>
                  </a:ext>
                </a:extLst>
              </p:cNvPr>
              <p:cNvGrpSpPr/>
              <p:nvPr/>
            </p:nvGrpSpPr>
            <p:grpSpPr>
              <a:xfrm>
                <a:off x="3458224" y="2789585"/>
                <a:ext cx="4771087" cy="4068415"/>
                <a:chOff x="8766689" y="3275908"/>
                <a:chExt cx="2719940" cy="234285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3A1C3077-03A3-CC75-D62B-E16A03BA7DC3}"/>
                    </a:ext>
                  </a:extLst>
                </p:cNvPr>
                <p:cNvGrpSpPr/>
                <p:nvPr/>
              </p:nvGrpSpPr>
              <p:grpSpPr>
                <a:xfrm>
                  <a:off x="8766689" y="3275908"/>
                  <a:ext cx="2719939" cy="2342851"/>
                  <a:chOff x="1390522" y="2682533"/>
                  <a:chExt cx="3573556" cy="1853145"/>
                </a:xfrm>
              </p:grpSpPr>
              <p:sp>
                <p:nvSpPr>
                  <p:cNvPr id="48" name="Arc 47">
                    <a:extLst>
                      <a:ext uri="{FF2B5EF4-FFF2-40B4-BE49-F238E27FC236}">
                        <a16:creationId xmlns:a16="http://schemas.microsoft.com/office/drawing/2014/main" id="{8F0843FA-762C-3A05-70FE-F76BBF4321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884200" y="2684596"/>
                    <a:ext cx="421183" cy="752777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E4FD0077-3483-5DE1-3918-30790A1E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88045" y="3437373"/>
                    <a:ext cx="927453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685CAA0B-ECE8-B462-B530-9E9592CF2A29}"/>
                      </a:ext>
                    </a:extLst>
                  </p:cNvPr>
                  <p:cNvGrpSpPr/>
                  <p:nvPr/>
                </p:nvGrpSpPr>
                <p:grpSpPr>
                  <a:xfrm>
                    <a:off x="1390522" y="3437374"/>
                    <a:ext cx="1074215" cy="1098304"/>
                    <a:chOff x="4631335" y="3001380"/>
                    <a:chExt cx="3904081" cy="1900739"/>
                  </a:xfrm>
                </p:grpSpPr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8C08468E-0C34-97DB-F916-1FBAAC61B9A1}"/>
                        </a:ext>
                      </a:extLst>
                    </p:cNvPr>
                    <p:cNvCxnSpPr>
                      <a:cxnSpLocks/>
                      <a:endCxn id="60" idx="0"/>
                    </p:cNvCxnSpPr>
                    <p:nvPr/>
                  </p:nvCxnSpPr>
                  <p:spPr>
                    <a:xfrm>
                      <a:off x="4631335" y="3008607"/>
                      <a:ext cx="2084079" cy="0"/>
                    </a:xfrm>
                    <a:prstGeom prst="line">
                      <a:avLst/>
                    </a:prstGeom>
                    <a:ln w="95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C03BEEA4-1BBC-5CE0-1320-2A00715B9F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4179" y="3001380"/>
                      <a:ext cx="1941237" cy="1900739"/>
                      <a:chOff x="6594179" y="3001380"/>
                      <a:chExt cx="1941237" cy="1900739"/>
                    </a:xfrm>
                  </p:grpSpPr>
                  <p:sp>
                    <p:nvSpPr>
                      <p:cNvPr id="60" name="Arc 59">
                        <a:extLst>
                          <a:ext uri="{FF2B5EF4-FFF2-40B4-BE49-F238E27FC236}">
                            <a16:creationId xmlns:a16="http://schemas.microsoft.com/office/drawing/2014/main" id="{84B5B879-6068-18C7-6187-0155C82FC8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94179" y="3008607"/>
                        <a:ext cx="242473" cy="1893512"/>
                      </a:xfrm>
                      <a:prstGeom prst="arc">
                        <a:avLst/>
                      </a:prstGeom>
                      <a:ln w="952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" name="Arc 60">
                        <a:extLst>
                          <a:ext uri="{FF2B5EF4-FFF2-40B4-BE49-F238E27FC236}">
                            <a16:creationId xmlns:a16="http://schemas.microsoft.com/office/drawing/2014/main" id="{3B5308D7-CE1F-C7B8-E0B8-2B82B114FB14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011240" y="3001380"/>
                        <a:ext cx="1524176" cy="1763246"/>
                      </a:xfrm>
                      <a:prstGeom prst="arc">
                        <a:avLst>
                          <a:gd name="adj1" fmla="val 16200000"/>
                          <a:gd name="adj2" fmla="val 96246"/>
                        </a:avLst>
                      </a:prstGeom>
                      <a:ln w="952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" name="Freeform 61">
                        <a:extLst>
                          <a:ext uri="{FF2B5EF4-FFF2-40B4-BE49-F238E27FC236}">
                            <a16:creationId xmlns:a16="http://schemas.microsoft.com/office/drawing/2014/main" id="{D68B3467-3B87-8EF8-0764-36E6CA46E6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34301" y="3854730"/>
                        <a:ext cx="179294" cy="199173"/>
                      </a:xfrm>
                      <a:custGeom>
                        <a:avLst/>
                        <a:gdLst>
                          <a:gd name="connsiteX0" fmla="*/ 0 w 179294"/>
                          <a:gd name="connsiteY0" fmla="*/ 125506 h 272240"/>
                          <a:gd name="connsiteX1" fmla="*/ 107576 w 179294"/>
                          <a:gd name="connsiteY1" fmla="*/ 268941 h 272240"/>
                          <a:gd name="connsiteX2" fmla="*/ 179294 w 179294"/>
                          <a:gd name="connsiteY2" fmla="*/ 0 h 2722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179294" h="272240">
                            <a:moveTo>
                              <a:pt x="0" y="125506"/>
                            </a:moveTo>
                            <a:cubicBezTo>
                              <a:pt x="38847" y="207682"/>
                              <a:pt x="77694" y="289859"/>
                              <a:pt x="107576" y="268941"/>
                            </a:cubicBezTo>
                            <a:cubicBezTo>
                              <a:pt x="137458" y="248023"/>
                              <a:pt x="161365" y="34365"/>
                              <a:pt x="179294" y="0"/>
                            </a:cubicBezTo>
                          </a:path>
                        </a:pathLst>
                      </a:custGeom>
                      <a:noFill/>
                      <a:ln w="9525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278865C6-7CB3-D475-3B0C-8E72740D9B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55047" y="3437373"/>
                    <a:ext cx="531212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716C523A-AE3B-51F9-87DB-C79F6757AAE4}"/>
                      </a:ext>
                    </a:extLst>
                  </p:cNvPr>
                  <p:cNvCxnSpPr/>
                  <p:nvPr/>
                </p:nvCxnSpPr>
                <p:spPr>
                  <a:xfrm>
                    <a:off x="2786259" y="3437374"/>
                    <a:ext cx="66070" cy="51944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4C296057-E9E1-CAA2-FDA3-9ED730E39D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52329" y="3063717"/>
                    <a:ext cx="31569" cy="880302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Arc 53">
                    <a:extLst>
                      <a:ext uri="{FF2B5EF4-FFF2-40B4-BE49-F238E27FC236}">
                        <a16:creationId xmlns:a16="http://schemas.microsoft.com/office/drawing/2014/main" id="{F53B325B-AC3B-FE68-867C-707FD376BD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109764" y="2682533"/>
                    <a:ext cx="421183" cy="752777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FE565D61-25A8-A11C-109D-2B1BF3B990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3609" y="3435310"/>
                    <a:ext cx="650469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1D999334-D065-5453-60CF-A7013FBDF799}"/>
                      </a:ext>
                    </a:extLst>
                  </p:cNvPr>
                  <p:cNvCxnSpPr/>
                  <p:nvPr/>
                </p:nvCxnSpPr>
                <p:spPr>
                  <a:xfrm>
                    <a:off x="4011823" y="3435311"/>
                    <a:ext cx="66070" cy="51944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FAFD652E-8AEC-D064-E208-D200B48612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77893" y="3061653"/>
                    <a:ext cx="31569" cy="880302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DEC2D3C-03C1-98EA-F3F3-DCD797DDA5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66996" y="3785391"/>
                  <a:ext cx="0" cy="126537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F884693B-0E19-BB3C-B4F0-5A6B7D24DD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72992" y="5050768"/>
                  <a:ext cx="2713637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3515432-D1EB-B34F-1B5E-00A8BC8AAC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4517" y="4391719"/>
                <a:ext cx="503546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5F85516-C415-4189-BE6D-69EA4141C916}"/>
                </a:ext>
              </a:extLst>
            </p:cNvPr>
            <p:cNvCxnSpPr>
              <a:cxnSpLocks/>
            </p:cNvCxnSpPr>
            <p:nvPr/>
          </p:nvCxnSpPr>
          <p:spPr>
            <a:xfrm>
              <a:off x="4685754" y="2592280"/>
              <a:ext cx="108540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07039BA-7E46-8495-50D3-1BC834CD559B}"/>
                </a:ext>
              </a:extLst>
            </p:cNvPr>
            <p:cNvCxnSpPr>
              <a:cxnSpLocks/>
            </p:cNvCxnSpPr>
            <p:nvPr/>
          </p:nvCxnSpPr>
          <p:spPr>
            <a:xfrm>
              <a:off x="8280170" y="2581019"/>
              <a:ext cx="108540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959DD9F-D794-3B35-F706-E012F190EDEF}"/>
                </a:ext>
              </a:extLst>
            </p:cNvPr>
            <p:cNvCxnSpPr/>
            <p:nvPr/>
          </p:nvCxnSpPr>
          <p:spPr>
            <a:xfrm flipV="1">
              <a:off x="906596" y="3262067"/>
              <a:ext cx="10244092" cy="19024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40B2939-AA16-E4DE-9D36-864555140CA6}"/>
                </a:ext>
              </a:extLst>
            </p:cNvPr>
            <p:cNvCxnSpPr/>
            <p:nvPr/>
          </p:nvCxnSpPr>
          <p:spPr>
            <a:xfrm flipV="1">
              <a:off x="922840" y="2065048"/>
              <a:ext cx="10244092" cy="19024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1009A67-1486-8ACB-081B-C8B15AED59A2}"/>
                </a:ext>
              </a:extLst>
            </p:cNvPr>
            <p:cNvCxnSpPr/>
            <p:nvPr/>
          </p:nvCxnSpPr>
          <p:spPr>
            <a:xfrm>
              <a:off x="2581242" y="3262067"/>
              <a:ext cx="0" cy="2018385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BE36306-93BB-BECA-CC8D-5FDCF16798A9}"/>
                </a:ext>
              </a:extLst>
            </p:cNvPr>
            <p:cNvCxnSpPr/>
            <p:nvPr/>
          </p:nvCxnSpPr>
          <p:spPr>
            <a:xfrm>
              <a:off x="4915729" y="3270581"/>
              <a:ext cx="0" cy="2018385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5AC0903-079D-D639-796C-D12CA046CA8E}"/>
                </a:ext>
              </a:extLst>
            </p:cNvPr>
            <p:cNvCxnSpPr/>
            <p:nvPr/>
          </p:nvCxnSpPr>
          <p:spPr>
            <a:xfrm>
              <a:off x="8454488" y="3270581"/>
              <a:ext cx="0" cy="2018385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E30B8B6-5D13-BCF9-419D-121BFD998834}"/>
                </a:ext>
              </a:extLst>
            </p:cNvPr>
            <p:cNvCxnSpPr>
              <a:cxnSpLocks/>
            </p:cNvCxnSpPr>
            <p:nvPr/>
          </p:nvCxnSpPr>
          <p:spPr>
            <a:xfrm>
              <a:off x="5133865" y="2084072"/>
              <a:ext cx="30372" cy="3196380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023844-CEE7-5554-EF94-1D643B6E197B}"/>
                </a:ext>
              </a:extLst>
            </p:cNvPr>
            <p:cNvCxnSpPr>
              <a:cxnSpLocks/>
            </p:cNvCxnSpPr>
            <p:nvPr/>
          </p:nvCxnSpPr>
          <p:spPr>
            <a:xfrm>
              <a:off x="8660557" y="2088865"/>
              <a:ext cx="30372" cy="3196380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B13100EE-F981-29F5-8BB7-A5FB12B25672}"/>
              </a:ext>
            </a:extLst>
          </p:cNvPr>
          <p:cNvSpPr txBox="1"/>
          <p:nvPr/>
        </p:nvSpPr>
        <p:spPr>
          <a:xfrm>
            <a:off x="12208563" y="4333999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t5 to t6 change with height ?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B581600-390F-C557-498A-DEBE521D7FE7}"/>
              </a:ext>
            </a:extLst>
          </p:cNvPr>
          <p:cNvSpPr txBox="1"/>
          <p:nvPr/>
        </p:nvSpPr>
        <p:spPr>
          <a:xfrm>
            <a:off x="866521" y="1364771"/>
            <a:ext cx="1206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Upper threshold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5D9C667-8720-CC57-2B14-F2DB4204A47E}"/>
              </a:ext>
            </a:extLst>
          </p:cNvPr>
          <p:cNvSpPr txBox="1"/>
          <p:nvPr/>
        </p:nvSpPr>
        <p:spPr>
          <a:xfrm>
            <a:off x="863893" y="2547620"/>
            <a:ext cx="1201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Lower threshold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A28298A-031F-3136-AAF4-784852D12FAB}"/>
                  </a:ext>
                </a:extLst>
              </p:cNvPr>
              <p:cNvSpPr txBox="1"/>
              <p:nvPr/>
            </p:nvSpPr>
            <p:spPr>
              <a:xfrm>
                <a:off x="2388712" y="4843004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A28298A-031F-3136-AAF4-784852D12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712" y="4843004"/>
                <a:ext cx="43287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0494263-26C8-1996-1E9F-07C3F1E2EB8B}"/>
                  </a:ext>
                </a:extLst>
              </p:cNvPr>
              <p:cNvSpPr txBox="1"/>
              <p:nvPr/>
            </p:nvSpPr>
            <p:spPr>
              <a:xfrm>
                <a:off x="4716176" y="4851518"/>
                <a:ext cx="427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0494263-26C8-1996-1E9F-07C3F1E2E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176" y="4851518"/>
                <a:ext cx="4275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F86DCA9-26B9-A869-FAF2-5C27EFF8D6FB}"/>
                  </a:ext>
                </a:extLst>
              </p:cNvPr>
              <p:cNvSpPr txBox="1"/>
              <p:nvPr/>
            </p:nvSpPr>
            <p:spPr>
              <a:xfrm>
                <a:off x="4987151" y="4857267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F86DCA9-26B9-A869-FAF2-5C27EFF8D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51" y="4857267"/>
                <a:ext cx="4328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7C47C5-8571-3B94-7ECC-82CEDE481368}"/>
                  </a:ext>
                </a:extLst>
              </p:cNvPr>
              <p:cNvSpPr txBox="1"/>
              <p:nvPr/>
            </p:nvSpPr>
            <p:spPr>
              <a:xfrm>
                <a:off x="8244727" y="4809402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7C47C5-8571-3B94-7ECC-82CEDE481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727" y="4809402"/>
                <a:ext cx="43287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0D88CF4-9295-C33F-7915-25EF55F4EC0A}"/>
                  </a:ext>
                </a:extLst>
              </p:cNvPr>
              <p:cNvSpPr txBox="1"/>
              <p:nvPr/>
            </p:nvSpPr>
            <p:spPr>
              <a:xfrm>
                <a:off x="8521024" y="4804908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0D88CF4-9295-C33F-7915-25EF55F4E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024" y="4804908"/>
                <a:ext cx="43287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>
            <a:extLst>
              <a:ext uri="{FF2B5EF4-FFF2-40B4-BE49-F238E27FC236}">
                <a16:creationId xmlns:a16="http://schemas.microsoft.com/office/drawing/2014/main" id="{9173BA75-2C20-F864-1BAC-5FB5886189D4}"/>
              </a:ext>
            </a:extLst>
          </p:cNvPr>
          <p:cNvSpPr txBox="1"/>
          <p:nvPr/>
        </p:nvSpPr>
        <p:spPr>
          <a:xfrm>
            <a:off x="2495626" y="1851835"/>
            <a:ext cx="6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Range 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6FA316-81F3-EA04-304D-4E5065ADAEA8}"/>
              </a:ext>
            </a:extLst>
          </p:cNvPr>
          <p:cNvSpPr txBox="1"/>
          <p:nvPr/>
        </p:nvSpPr>
        <p:spPr>
          <a:xfrm>
            <a:off x="4518492" y="1864527"/>
            <a:ext cx="6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Range 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8A82CB-C1FC-A992-0E1B-83CA87BEA184}"/>
              </a:ext>
            </a:extLst>
          </p:cNvPr>
          <p:cNvSpPr txBox="1"/>
          <p:nvPr/>
        </p:nvSpPr>
        <p:spPr>
          <a:xfrm>
            <a:off x="8053941" y="1874622"/>
            <a:ext cx="6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Range 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E323380-CB50-2037-FCAD-DB0DA7F98BC0}"/>
              </a:ext>
            </a:extLst>
          </p:cNvPr>
          <p:cNvSpPr txBox="1"/>
          <p:nvPr/>
        </p:nvSpPr>
        <p:spPr>
          <a:xfrm>
            <a:off x="742998" y="5247234"/>
            <a:ext cx="68702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T0 indicates when the initial avalanche reaches the anode wire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Previously assumed it also indicates time the plasma starts to move vertically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Is there an offset?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 what time in range 1 does the plasma start to move?</a:t>
            </a:r>
          </a:p>
        </p:txBody>
      </p:sp>
    </p:spTree>
    <p:extLst>
      <p:ext uri="{BB962C8B-B14F-4D97-AF65-F5344CB8AC3E}">
        <p14:creationId xmlns:p14="http://schemas.microsoft.com/office/powerpoint/2010/main" val="4098294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7325C-4024-C3DB-77F5-841929265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A4EF-6B78-B709-3AAD-3F9D4C37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2 – Timestamps don’t need correcting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6EC9C-DAFA-8E6B-35A5-50A529CE0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5769-FF73-F443-BFB5-534609D18739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783A1-6569-4F1F-E14B-00A0B9F9B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21820-57C3-B9A8-C40C-C7CB1C67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55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621FF4-BB08-7144-A6FA-0291C7A1BE41}"/>
              </a:ext>
            </a:extLst>
          </p:cNvPr>
          <p:cNvSpPr txBox="1"/>
          <p:nvPr/>
        </p:nvSpPr>
        <p:spPr>
          <a:xfrm>
            <a:off x="103415" y="434938"/>
            <a:ext cx="1610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Anode waveform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235F2FD-02A2-5753-12C4-0263EB5339B3}"/>
              </a:ext>
            </a:extLst>
          </p:cNvPr>
          <p:cNvSpPr txBox="1"/>
          <p:nvPr/>
        </p:nvSpPr>
        <p:spPr>
          <a:xfrm>
            <a:off x="12208563" y="3263420"/>
            <a:ext cx="3784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prop time changes more when using</a:t>
            </a:r>
          </a:p>
          <a:p>
            <a:r>
              <a:rPr lang="en-US" dirty="0"/>
              <a:t>Anode time measurements would be </a:t>
            </a:r>
          </a:p>
          <a:p>
            <a:r>
              <a:rPr lang="en-US" dirty="0"/>
              <a:t>Perfect metric for that !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164EA2D-23BB-682D-ADDD-46DB2C0DF17D}"/>
              </a:ext>
            </a:extLst>
          </p:cNvPr>
          <p:cNvGrpSpPr/>
          <p:nvPr/>
        </p:nvGrpSpPr>
        <p:grpSpPr>
          <a:xfrm>
            <a:off x="866521" y="-774250"/>
            <a:ext cx="10300411" cy="7403650"/>
            <a:chOff x="866521" y="-328288"/>
            <a:chExt cx="10300411" cy="7403650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43E4C57-2624-9E77-A753-DECC22B81AFC}"/>
                </a:ext>
              </a:extLst>
            </p:cNvPr>
            <p:cNvGrpSpPr/>
            <p:nvPr/>
          </p:nvGrpSpPr>
          <p:grpSpPr>
            <a:xfrm>
              <a:off x="866521" y="-328288"/>
              <a:ext cx="10284171" cy="7403650"/>
              <a:chOff x="3458224" y="2789585"/>
              <a:chExt cx="4771087" cy="406841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D65F88B-AC96-9768-A955-38661393A023}"/>
                  </a:ext>
                </a:extLst>
              </p:cNvPr>
              <p:cNvGrpSpPr/>
              <p:nvPr/>
            </p:nvGrpSpPr>
            <p:grpSpPr>
              <a:xfrm>
                <a:off x="3458224" y="2789585"/>
                <a:ext cx="4771087" cy="4068415"/>
                <a:chOff x="8766689" y="3275908"/>
                <a:chExt cx="2719940" cy="234285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728C64C5-BFD1-8A08-06D1-FA5F6B7E35F2}"/>
                    </a:ext>
                  </a:extLst>
                </p:cNvPr>
                <p:cNvGrpSpPr/>
                <p:nvPr/>
              </p:nvGrpSpPr>
              <p:grpSpPr>
                <a:xfrm>
                  <a:off x="8766689" y="3275908"/>
                  <a:ext cx="2719939" cy="2342851"/>
                  <a:chOff x="1390522" y="2682533"/>
                  <a:chExt cx="3573556" cy="1853145"/>
                </a:xfrm>
              </p:grpSpPr>
              <p:sp>
                <p:nvSpPr>
                  <p:cNvPr id="48" name="Arc 47">
                    <a:extLst>
                      <a:ext uri="{FF2B5EF4-FFF2-40B4-BE49-F238E27FC236}">
                        <a16:creationId xmlns:a16="http://schemas.microsoft.com/office/drawing/2014/main" id="{5B971467-57CF-D3FF-689B-E59792CB1D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884200" y="2684596"/>
                    <a:ext cx="421183" cy="752777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F7B13DFB-33B1-7374-49FB-1B9FFA17EB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88045" y="3437373"/>
                    <a:ext cx="927453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48CD4FA2-5495-9704-3851-A04AE45DC7B6}"/>
                      </a:ext>
                    </a:extLst>
                  </p:cNvPr>
                  <p:cNvGrpSpPr/>
                  <p:nvPr/>
                </p:nvGrpSpPr>
                <p:grpSpPr>
                  <a:xfrm>
                    <a:off x="1390522" y="3437374"/>
                    <a:ext cx="1074215" cy="1098304"/>
                    <a:chOff x="4631335" y="3001380"/>
                    <a:chExt cx="3904081" cy="1900739"/>
                  </a:xfrm>
                </p:grpSpPr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0683B928-3B44-8981-DC47-5B7537B9FB28}"/>
                        </a:ext>
                      </a:extLst>
                    </p:cNvPr>
                    <p:cNvCxnSpPr>
                      <a:cxnSpLocks/>
                      <a:endCxn id="60" idx="0"/>
                    </p:cNvCxnSpPr>
                    <p:nvPr/>
                  </p:nvCxnSpPr>
                  <p:spPr>
                    <a:xfrm>
                      <a:off x="4631335" y="3008607"/>
                      <a:ext cx="2084079" cy="0"/>
                    </a:xfrm>
                    <a:prstGeom prst="line">
                      <a:avLst/>
                    </a:prstGeom>
                    <a:ln w="95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BDA1A67B-9A91-4127-84BC-8A6D6C850C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4179" y="3001380"/>
                      <a:ext cx="1941237" cy="1900739"/>
                      <a:chOff x="6594179" y="3001380"/>
                      <a:chExt cx="1941237" cy="1900739"/>
                    </a:xfrm>
                  </p:grpSpPr>
                  <p:sp>
                    <p:nvSpPr>
                      <p:cNvPr id="60" name="Arc 59">
                        <a:extLst>
                          <a:ext uri="{FF2B5EF4-FFF2-40B4-BE49-F238E27FC236}">
                            <a16:creationId xmlns:a16="http://schemas.microsoft.com/office/drawing/2014/main" id="{2C584090-4989-68A6-9C81-6F13C925E7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94179" y="3008607"/>
                        <a:ext cx="242473" cy="1893512"/>
                      </a:xfrm>
                      <a:prstGeom prst="arc">
                        <a:avLst/>
                      </a:prstGeom>
                      <a:ln w="952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" name="Arc 60">
                        <a:extLst>
                          <a:ext uri="{FF2B5EF4-FFF2-40B4-BE49-F238E27FC236}">
                            <a16:creationId xmlns:a16="http://schemas.microsoft.com/office/drawing/2014/main" id="{6A3313FE-7D2D-7F97-34A4-38EC32236C1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011240" y="3001380"/>
                        <a:ext cx="1524176" cy="1763246"/>
                      </a:xfrm>
                      <a:prstGeom prst="arc">
                        <a:avLst>
                          <a:gd name="adj1" fmla="val 16200000"/>
                          <a:gd name="adj2" fmla="val 96246"/>
                        </a:avLst>
                      </a:prstGeom>
                      <a:ln w="952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" name="Freeform 61">
                        <a:extLst>
                          <a:ext uri="{FF2B5EF4-FFF2-40B4-BE49-F238E27FC236}">
                            <a16:creationId xmlns:a16="http://schemas.microsoft.com/office/drawing/2014/main" id="{F4EAA52D-BD26-5220-04D8-F10715B979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34301" y="3854730"/>
                        <a:ext cx="179294" cy="199173"/>
                      </a:xfrm>
                      <a:custGeom>
                        <a:avLst/>
                        <a:gdLst>
                          <a:gd name="connsiteX0" fmla="*/ 0 w 179294"/>
                          <a:gd name="connsiteY0" fmla="*/ 125506 h 272240"/>
                          <a:gd name="connsiteX1" fmla="*/ 107576 w 179294"/>
                          <a:gd name="connsiteY1" fmla="*/ 268941 h 272240"/>
                          <a:gd name="connsiteX2" fmla="*/ 179294 w 179294"/>
                          <a:gd name="connsiteY2" fmla="*/ 0 h 2722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179294" h="272240">
                            <a:moveTo>
                              <a:pt x="0" y="125506"/>
                            </a:moveTo>
                            <a:cubicBezTo>
                              <a:pt x="38847" y="207682"/>
                              <a:pt x="77694" y="289859"/>
                              <a:pt x="107576" y="268941"/>
                            </a:cubicBezTo>
                            <a:cubicBezTo>
                              <a:pt x="137458" y="248023"/>
                              <a:pt x="161365" y="34365"/>
                              <a:pt x="179294" y="0"/>
                            </a:cubicBezTo>
                          </a:path>
                        </a:pathLst>
                      </a:custGeom>
                      <a:noFill/>
                      <a:ln w="9525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A54E4387-2908-5488-DA0C-99182F82DC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55047" y="3437373"/>
                    <a:ext cx="531212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26455AE2-1EC4-6F70-D0F2-FA4CFFA173D4}"/>
                      </a:ext>
                    </a:extLst>
                  </p:cNvPr>
                  <p:cNvCxnSpPr/>
                  <p:nvPr/>
                </p:nvCxnSpPr>
                <p:spPr>
                  <a:xfrm>
                    <a:off x="2786259" y="3437374"/>
                    <a:ext cx="66070" cy="51944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1BD2DAF4-C80C-02D6-21BB-3F379307CB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52329" y="3063717"/>
                    <a:ext cx="31569" cy="880302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Arc 53">
                    <a:extLst>
                      <a:ext uri="{FF2B5EF4-FFF2-40B4-BE49-F238E27FC236}">
                        <a16:creationId xmlns:a16="http://schemas.microsoft.com/office/drawing/2014/main" id="{5DDE3765-E9FE-AAFA-F0BA-F52422E9B78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109764" y="2682533"/>
                    <a:ext cx="421183" cy="752777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FF7900F0-E46E-0AF9-C3DA-09FC115A99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3609" y="3435310"/>
                    <a:ext cx="650469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106C1969-50CC-C908-2A58-53379D009E8F}"/>
                      </a:ext>
                    </a:extLst>
                  </p:cNvPr>
                  <p:cNvCxnSpPr/>
                  <p:nvPr/>
                </p:nvCxnSpPr>
                <p:spPr>
                  <a:xfrm>
                    <a:off x="4011823" y="3435311"/>
                    <a:ext cx="66070" cy="51944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6523A14D-AA27-750A-D4A7-E9E2777679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77893" y="3061653"/>
                    <a:ext cx="31569" cy="880302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B76C8447-C675-7F65-A064-6B0CF82C6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66996" y="3785391"/>
                  <a:ext cx="0" cy="126537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DE40A14-DE75-B362-9018-E783FE88F0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72992" y="5050768"/>
                  <a:ext cx="2713637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FAC1DA3D-F6C6-02D0-CED7-61D932A62C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4517" y="4391719"/>
                <a:ext cx="503546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3CDE689-D36D-BDEC-6340-0309934EF8E3}"/>
                </a:ext>
              </a:extLst>
            </p:cNvPr>
            <p:cNvCxnSpPr>
              <a:cxnSpLocks/>
            </p:cNvCxnSpPr>
            <p:nvPr/>
          </p:nvCxnSpPr>
          <p:spPr>
            <a:xfrm>
              <a:off x="4685754" y="2592280"/>
              <a:ext cx="108540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902ED61-7EA3-47E5-AFE7-7C232C4332F5}"/>
                </a:ext>
              </a:extLst>
            </p:cNvPr>
            <p:cNvCxnSpPr>
              <a:cxnSpLocks/>
            </p:cNvCxnSpPr>
            <p:nvPr/>
          </p:nvCxnSpPr>
          <p:spPr>
            <a:xfrm>
              <a:off x="8280170" y="2581019"/>
              <a:ext cx="108540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6E097AA-B527-51ED-E1DC-DD56C0EE08ED}"/>
                </a:ext>
              </a:extLst>
            </p:cNvPr>
            <p:cNvCxnSpPr/>
            <p:nvPr/>
          </p:nvCxnSpPr>
          <p:spPr>
            <a:xfrm flipV="1">
              <a:off x="906596" y="3262067"/>
              <a:ext cx="10244092" cy="19024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B6E6717-E30A-2221-9CB6-8B055E8FC974}"/>
                </a:ext>
              </a:extLst>
            </p:cNvPr>
            <p:cNvCxnSpPr/>
            <p:nvPr/>
          </p:nvCxnSpPr>
          <p:spPr>
            <a:xfrm flipV="1">
              <a:off x="922840" y="2065048"/>
              <a:ext cx="10244092" cy="19024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588313A-8DB8-A93A-77FC-3BFC4C732BAB}"/>
                </a:ext>
              </a:extLst>
            </p:cNvPr>
            <p:cNvCxnSpPr/>
            <p:nvPr/>
          </p:nvCxnSpPr>
          <p:spPr>
            <a:xfrm>
              <a:off x="2581242" y="3262067"/>
              <a:ext cx="0" cy="2018385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CC78172-EBCF-D62D-631C-40C48E259EF4}"/>
                </a:ext>
              </a:extLst>
            </p:cNvPr>
            <p:cNvCxnSpPr/>
            <p:nvPr/>
          </p:nvCxnSpPr>
          <p:spPr>
            <a:xfrm>
              <a:off x="4915729" y="3270581"/>
              <a:ext cx="0" cy="2018385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6F050FA-4F64-B19C-3035-4D049399467C}"/>
                </a:ext>
              </a:extLst>
            </p:cNvPr>
            <p:cNvCxnSpPr/>
            <p:nvPr/>
          </p:nvCxnSpPr>
          <p:spPr>
            <a:xfrm>
              <a:off x="8454488" y="3270581"/>
              <a:ext cx="0" cy="2018385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9802C43-7908-1409-C6C2-FC9ADC3851A3}"/>
                </a:ext>
              </a:extLst>
            </p:cNvPr>
            <p:cNvCxnSpPr>
              <a:cxnSpLocks/>
            </p:cNvCxnSpPr>
            <p:nvPr/>
          </p:nvCxnSpPr>
          <p:spPr>
            <a:xfrm>
              <a:off x="5133865" y="2084072"/>
              <a:ext cx="30372" cy="3196380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746E0D1-5CBC-25F6-261E-31A2A691C28A}"/>
                </a:ext>
              </a:extLst>
            </p:cNvPr>
            <p:cNvCxnSpPr>
              <a:cxnSpLocks/>
            </p:cNvCxnSpPr>
            <p:nvPr/>
          </p:nvCxnSpPr>
          <p:spPr>
            <a:xfrm>
              <a:off x="8660557" y="2088865"/>
              <a:ext cx="30372" cy="3196380"/>
            </a:xfrm>
            <a:prstGeom prst="line">
              <a:avLst/>
            </a:prstGeom>
            <a:ln w="9525">
              <a:solidFill>
                <a:srgbClr val="7030A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A3282B2E-19F7-BEB1-C68C-0C10A8E9EB8D}"/>
              </a:ext>
            </a:extLst>
          </p:cNvPr>
          <p:cNvSpPr txBox="1"/>
          <p:nvPr/>
        </p:nvSpPr>
        <p:spPr>
          <a:xfrm>
            <a:off x="12208563" y="4333999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t5 to t6 change with height ?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CDF5009-380E-8318-7005-9662533B90F9}"/>
              </a:ext>
            </a:extLst>
          </p:cNvPr>
          <p:cNvSpPr txBox="1"/>
          <p:nvPr/>
        </p:nvSpPr>
        <p:spPr>
          <a:xfrm>
            <a:off x="866521" y="1364771"/>
            <a:ext cx="1206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Upper threshold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437935F-ECF2-2A70-FD20-B6C01F91915C}"/>
              </a:ext>
            </a:extLst>
          </p:cNvPr>
          <p:cNvSpPr txBox="1"/>
          <p:nvPr/>
        </p:nvSpPr>
        <p:spPr>
          <a:xfrm>
            <a:off x="863893" y="2547620"/>
            <a:ext cx="1201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Lower threshold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8EBAFE6-01C3-899B-8A8D-11EDA87F91B2}"/>
                  </a:ext>
                </a:extLst>
              </p:cNvPr>
              <p:cNvSpPr txBox="1"/>
              <p:nvPr/>
            </p:nvSpPr>
            <p:spPr>
              <a:xfrm>
                <a:off x="2388712" y="4843004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8EBAFE6-01C3-899B-8A8D-11EDA87F9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712" y="4843004"/>
                <a:ext cx="43287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CB09577-7EDB-CB3C-618F-F9A9ADCF04B1}"/>
                  </a:ext>
                </a:extLst>
              </p:cNvPr>
              <p:cNvSpPr txBox="1"/>
              <p:nvPr/>
            </p:nvSpPr>
            <p:spPr>
              <a:xfrm>
                <a:off x="4716176" y="4851518"/>
                <a:ext cx="427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CB09577-7EDB-CB3C-618F-F9A9ADCF0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176" y="4851518"/>
                <a:ext cx="4275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84F1AF1-A6A1-2BCE-0857-3A14D4348530}"/>
                  </a:ext>
                </a:extLst>
              </p:cNvPr>
              <p:cNvSpPr txBox="1"/>
              <p:nvPr/>
            </p:nvSpPr>
            <p:spPr>
              <a:xfrm>
                <a:off x="4987151" y="4857267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84F1AF1-A6A1-2BCE-0857-3A14D4348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51" y="4857267"/>
                <a:ext cx="4328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11879D6-E0AB-F08B-E4E0-6EAF2FDA4D3A}"/>
                  </a:ext>
                </a:extLst>
              </p:cNvPr>
              <p:cNvSpPr txBox="1"/>
              <p:nvPr/>
            </p:nvSpPr>
            <p:spPr>
              <a:xfrm>
                <a:off x="8244727" y="4809402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11879D6-E0AB-F08B-E4E0-6EAF2FDA4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727" y="4809402"/>
                <a:ext cx="43287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F9736D1-421D-5AEF-3E15-001DE8E2FB98}"/>
                  </a:ext>
                </a:extLst>
              </p:cNvPr>
              <p:cNvSpPr txBox="1"/>
              <p:nvPr/>
            </p:nvSpPr>
            <p:spPr>
              <a:xfrm>
                <a:off x="8521024" y="4804908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F9736D1-421D-5AEF-3E15-001DE8E2F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024" y="4804908"/>
                <a:ext cx="43287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>
            <a:extLst>
              <a:ext uri="{FF2B5EF4-FFF2-40B4-BE49-F238E27FC236}">
                <a16:creationId xmlns:a16="http://schemas.microsoft.com/office/drawing/2014/main" id="{5B0E5351-10FF-EB3B-2CFA-96599C17F71A}"/>
              </a:ext>
            </a:extLst>
          </p:cNvPr>
          <p:cNvSpPr txBox="1"/>
          <p:nvPr/>
        </p:nvSpPr>
        <p:spPr>
          <a:xfrm>
            <a:off x="2495626" y="1851835"/>
            <a:ext cx="6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Range 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58430A8-1152-3432-31A8-2A0174068430}"/>
              </a:ext>
            </a:extLst>
          </p:cNvPr>
          <p:cNvSpPr txBox="1"/>
          <p:nvPr/>
        </p:nvSpPr>
        <p:spPr>
          <a:xfrm>
            <a:off x="4518492" y="1864527"/>
            <a:ext cx="6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Range 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139CF26-1326-0CB4-E28F-12A81E2175EC}"/>
              </a:ext>
            </a:extLst>
          </p:cNvPr>
          <p:cNvSpPr txBox="1"/>
          <p:nvPr/>
        </p:nvSpPr>
        <p:spPr>
          <a:xfrm>
            <a:off x="8053941" y="1874622"/>
            <a:ext cx="6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Range 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890D4B3-4B0C-853B-1849-E7465625EE92}"/>
              </a:ext>
            </a:extLst>
          </p:cNvPr>
          <p:cNvSpPr txBox="1"/>
          <p:nvPr/>
        </p:nvSpPr>
        <p:spPr>
          <a:xfrm>
            <a:off x="742998" y="5247234"/>
            <a:ext cx="687027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T0 indicates when the initial avalanche reaches the anode wire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Previously assumed it also indicates time the plasma starts to move vertically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Is there an offset?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 what time in range 1 does the plasma start to move?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 what time in ranges 2 and 3 does the plasma stop?</a:t>
            </a:r>
          </a:p>
        </p:txBody>
      </p:sp>
    </p:spTree>
    <p:extLst>
      <p:ext uri="{BB962C8B-B14F-4D97-AF65-F5344CB8AC3E}">
        <p14:creationId xmlns:p14="http://schemas.microsoft.com/office/powerpoint/2010/main" val="2777937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38B3-C8C8-CCEA-B3D1-15408F18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of Effect from Real Waveform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A4366-E7F7-7795-B1F8-7DD921FEF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10DC-2C77-E74C-AE5B-08C974736252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5A94B-A8EC-53EA-5F24-13027DE9C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06ED7-7F55-EA01-7D62-6FD8B07D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D67C30-381B-14E5-E661-FCC1AEA61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4" t="2933" r="2302" b="10634"/>
          <a:stretch/>
        </p:blipFill>
        <p:spPr>
          <a:xfrm>
            <a:off x="186831" y="736616"/>
            <a:ext cx="7013933" cy="41279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70E064-A66F-D9A1-89B6-7EAACDA0A6E3}"/>
              </a:ext>
            </a:extLst>
          </p:cNvPr>
          <p:cNvSpPr txBox="1"/>
          <p:nvPr/>
        </p:nvSpPr>
        <p:spPr>
          <a:xfrm>
            <a:off x="7290099" y="807147"/>
            <a:ext cx="4901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Range of anode waveform dip ~ 4us</a:t>
            </a:r>
          </a:p>
          <a:p>
            <a:r>
              <a:rPr lang="en-US" sz="1600" dirty="0"/>
              <a:t>Total effect on propagation time &gt;10% propagation time</a:t>
            </a:r>
          </a:p>
          <a:p>
            <a:endParaRPr lang="en-US" sz="1600" dirty="0"/>
          </a:p>
          <a:p>
            <a:r>
              <a:rPr lang="en-US" sz="1600" dirty="0"/>
              <a:t>Possible effect on height measurements:</a:t>
            </a:r>
          </a:p>
          <a:p>
            <a:r>
              <a:rPr lang="en-US" sz="1600" dirty="0"/>
              <a:t>&gt;5%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AAAFBE-7850-D4DE-69BD-46B558FF89EA}"/>
              </a:ext>
            </a:extLst>
          </p:cNvPr>
          <p:cNvGrpSpPr/>
          <p:nvPr/>
        </p:nvGrpSpPr>
        <p:grpSpPr>
          <a:xfrm>
            <a:off x="7756397" y="3749683"/>
            <a:ext cx="4248772" cy="2558259"/>
            <a:chOff x="8461388" y="3324882"/>
            <a:chExt cx="3503190" cy="1976577"/>
          </a:xfrm>
        </p:grpSpPr>
        <p:pic>
          <p:nvPicPr>
            <p:cNvPr id="13" name="Picture 12" descr="A graph with lines in the middle&#10;&#10;Description automatically generated">
              <a:extLst>
                <a:ext uri="{FF2B5EF4-FFF2-40B4-BE49-F238E27FC236}">
                  <a16:creationId xmlns:a16="http://schemas.microsoft.com/office/drawing/2014/main" id="{78339F54-A89F-0EE4-9AA8-BC1CDB0B0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50055" b="48642"/>
            <a:stretch/>
          </p:blipFill>
          <p:spPr>
            <a:xfrm>
              <a:off x="8643274" y="3639978"/>
              <a:ext cx="1549470" cy="118940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408E64-1B40-0751-A012-50F4DF2BE390}"/>
                    </a:ext>
                  </a:extLst>
                </p:cNvPr>
                <p:cNvSpPr txBox="1"/>
                <p:nvPr/>
              </p:nvSpPr>
              <p:spPr>
                <a:xfrm>
                  <a:off x="11502514" y="4864607"/>
                  <a:ext cx="462064" cy="4368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408E64-1B40-0751-A012-50F4DF2BE3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02514" y="4864607"/>
                  <a:ext cx="462064" cy="43685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70A223F-419F-163A-3140-2DBA7E327859}"/>
                    </a:ext>
                  </a:extLst>
                </p:cNvPr>
                <p:cNvSpPr txBox="1"/>
                <p:nvPr/>
              </p:nvSpPr>
              <p:spPr>
                <a:xfrm>
                  <a:off x="8461388" y="4864608"/>
                  <a:ext cx="462064" cy="4368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70A223F-419F-163A-3140-2DBA7E327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1388" y="4864608"/>
                  <a:ext cx="462064" cy="4368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9" name="Picture 18" descr="A graph with lines in the middle&#10;&#10;Description automatically generated">
              <a:extLst>
                <a:ext uri="{FF2B5EF4-FFF2-40B4-BE49-F238E27FC236}">
                  <a16:creationId xmlns:a16="http://schemas.microsoft.com/office/drawing/2014/main" id="{CC8A08AB-D0B2-7A02-B163-C6E06D549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50055" b="48642"/>
            <a:stretch/>
          </p:blipFill>
          <p:spPr>
            <a:xfrm flipH="1">
              <a:off x="10184076" y="3639977"/>
              <a:ext cx="1592810" cy="1189409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4DBE17-DE29-67FD-BD38-878AAB62FBF0}"/>
                </a:ext>
              </a:extLst>
            </p:cNvPr>
            <p:cNvCxnSpPr/>
            <p:nvPr/>
          </p:nvCxnSpPr>
          <p:spPr>
            <a:xfrm flipV="1">
              <a:off x="10192744" y="3639977"/>
              <a:ext cx="0" cy="11894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D118D5A-5F20-B5FF-4689-AE82B639FA89}"/>
                    </a:ext>
                  </a:extLst>
                </p:cNvPr>
                <p:cNvSpPr txBox="1"/>
                <p:nvPr/>
              </p:nvSpPr>
              <p:spPr>
                <a:xfrm>
                  <a:off x="9968636" y="4933685"/>
                  <a:ext cx="46206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D118D5A-5F20-B5FF-4689-AE82B639F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8636" y="4933685"/>
                  <a:ext cx="462064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50CC926-FADD-640D-6341-6EA2E1690CF7}"/>
                    </a:ext>
                  </a:extLst>
                </p:cNvPr>
                <p:cNvSpPr txBox="1"/>
                <p:nvPr/>
              </p:nvSpPr>
              <p:spPr>
                <a:xfrm>
                  <a:off x="9664725" y="3324882"/>
                  <a:ext cx="114826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50CC926-FADD-640D-6341-6EA2E1690C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4725" y="3324882"/>
                  <a:ext cx="1148263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7610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BDDD-2339-CE8A-41B9-756A7B57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9307-6CB6-AA49-F9AE-9CEAC6ADE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4ABDB-B726-0942-B1F8-72172DB32772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F24B1-B9C3-C14F-0A21-7A6D1584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0C684-A999-6821-9747-38E83355C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E73B6-8071-D1A3-5E45-AD053A410CB9}"/>
              </a:ext>
            </a:extLst>
          </p:cNvPr>
          <p:cNvSpPr/>
          <p:nvPr/>
        </p:nvSpPr>
        <p:spPr>
          <a:xfrm>
            <a:off x="1149642" y="473677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C92A1AD-2313-01A3-B3CA-2E024237F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" b="697"/>
          <a:stretch/>
        </p:blipFill>
        <p:spPr>
          <a:xfrm>
            <a:off x="-4355431" y="-631641"/>
            <a:ext cx="3589079" cy="3244877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777B4891-396E-01C3-FB85-0FE199125856}"/>
              </a:ext>
            </a:extLst>
          </p:cNvPr>
          <p:cNvGrpSpPr/>
          <p:nvPr/>
        </p:nvGrpSpPr>
        <p:grpSpPr>
          <a:xfrm>
            <a:off x="178901" y="727384"/>
            <a:ext cx="3896116" cy="3530220"/>
            <a:chOff x="-12687" y="702739"/>
            <a:chExt cx="3896116" cy="3530220"/>
          </a:xfrm>
        </p:grpSpPr>
        <p:pic>
          <p:nvPicPr>
            <p:cNvPr id="11" name="Picture 10" descr="A blue dotted graph with numbers&#10;&#10;Description automatically generated with medium confidence">
              <a:extLst>
                <a:ext uri="{FF2B5EF4-FFF2-40B4-BE49-F238E27FC236}">
                  <a16:creationId xmlns:a16="http://schemas.microsoft.com/office/drawing/2014/main" id="{0767CF99-49A7-00FF-302F-79689CF13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4" y="702739"/>
              <a:ext cx="3719835" cy="326682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3E4CBF6-C09E-EA83-F318-58E5C2C700EB}"/>
                </a:ext>
              </a:extLst>
            </p:cNvPr>
            <p:cNvSpPr txBox="1"/>
            <p:nvPr/>
          </p:nvSpPr>
          <p:spPr>
            <a:xfrm>
              <a:off x="1597879" y="395596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7BBFBC4-F477-23AF-4919-E73C6BAAD454}"/>
                </a:ext>
              </a:extLst>
            </p:cNvPr>
            <p:cNvSpPr txBox="1"/>
            <p:nvPr/>
          </p:nvSpPr>
          <p:spPr>
            <a:xfrm rot="16200000">
              <a:off x="-505739" y="2086150"/>
              <a:ext cx="1263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FDC4C60-781C-4272-B092-8661DCFFF3C6}"/>
              </a:ext>
            </a:extLst>
          </p:cNvPr>
          <p:cNvGrpSpPr/>
          <p:nvPr/>
        </p:nvGrpSpPr>
        <p:grpSpPr>
          <a:xfrm>
            <a:off x="4031773" y="757784"/>
            <a:ext cx="3694927" cy="3485803"/>
            <a:chOff x="3787905" y="731112"/>
            <a:chExt cx="3694927" cy="3485803"/>
          </a:xfrm>
        </p:grpSpPr>
        <p:pic>
          <p:nvPicPr>
            <p:cNvPr id="10" name="Picture 9" descr="A graph with blue lines&#10;&#10;Description automatically generated">
              <a:extLst>
                <a:ext uri="{FF2B5EF4-FFF2-40B4-BE49-F238E27FC236}">
                  <a16:creationId xmlns:a16="http://schemas.microsoft.com/office/drawing/2014/main" id="{03C04A63-388E-0B23-82B8-618F3C3FD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74"/>
            <a:stretch/>
          </p:blipFill>
          <p:spPr>
            <a:xfrm>
              <a:off x="4037438" y="731112"/>
              <a:ext cx="3445394" cy="3224848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85A6FE-9492-080A-5061-FA80DE60BF79}"/>
                </a:ext>
              </a:extLst>
            </p:cNvPr>
            <p:cNvSpPr txBox="1"/>
            <p:nvPr/>
          </p:nvSpPr>
          <p:spPr>
            <a:xfrm rot="16200000">
              <a:off x="3033789" y="2102357"/>
              <a:ext cx="1785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 average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E4AC37E-026B-A0AE-F7DC-7D52D9D87664}"/>
                </a:ext>
              </a:extLst>
            </p:cNvPr>
            <p:cNvSpPr txBox="1"/>
            <p:nvPr/>
          </p:nvSpPr>
          <p:spPr>
            <a:xfrm>
              <a:off x="5334283" y="3939916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6962C48-277E-1237-165E-F406A46C7FE2}"/>
              </a:ext>
            </a:extLst>
          </p:cNvPr>
          <p:cNvSpPr txBox="1"/>
          <p:nvPr/>
        </p:nvSpPr>
        <p:spPr>
          <a:xfrm>
            <a:off x="3434316" y="-935665"/>
            <a:ext cx="24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Fix/add more events!!!!</a:t>
            </a:r>
          </a:p>
        </p:txBody>
      </p:sp>
    </p:spTree>
    <p:extLst>
      <p:ext uri="{BB962C8B-B14F-4D97-AF65-F5344CB8AC3E}">
        <p14:creationId xmlns:p14="http://schemas.microsoft.com/office/powerpoint/2010/main" val="41075849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9CC9F-A838-A74F-0EC3-4A1C8C4A5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4149-E5F2-4BC3-5FD6-88169594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59E7A-5B5E-78FF-744E-D2828368D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35B84-93A8-A348-9FF8-79B25477C6B6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F4A87-F987-E98D-CD8E-C3F99433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B289B-6C81-8DA1-3143-057F304C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B6F578-E311-BF19-ED5D-C1BDFDB13AA2}"/>
              </a:ext>
            </a:extLst>
          </p:cNvPr>
          <p:cNvSpPr/>
          <p:nvPr/>
        </p:nvSpPr>
        <p:spPr>
          <a:xfrm>
            <a:off x="1149642" y="473677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ED280DA-AD4D-3B78-666C-C1066815F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" b="697"/>
          <a:stretch/>
        </p:blipFill>
        <p:spPr>
          <a:xfrm>
            <a:off x="-4355431" y="-631641"/>
            <a:ext cx="3589079" cy="324487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2786AAC-C1D8-A591-3821-6ADFFF32E035}"/>
              </a:ext>
            </a:extLst>
          </p:cNvPr>
          <p:cNvSpPr txBox="1"/>
          <p:nvPr/>
        </p:nvSpPr>
        <p:spPr>
          <a:xfrm>
            <a:off x="355182" y="4249676"/>
            <a:ext cx="11914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Dependance of propagation time on drift time ~ 10% effect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0D7BEB9-AD62-6DB9-B1DD-E4AF270A35FE}"/>
              </a:ext>
            </a:extLst>
          </p:cNvPr>
          <p:cNvGrpSpPr/>
          <p:nvPr/>
        </p:nvGrpSpPr>
        <p:grpSpPr>
          <a:xfrm>
            <a:off x="178901" y="727384"/>
            <a:ext cx="3896116" cy="3530220"/>
            <a:chOff x="-12687" y="702739"/>
            <a:chExt cx="3896116" cy="3530220"/>
          </a:xfrm>
        </p:grpSpPr>
        <p:pic>
          <p:nvPicPr>
            <p:cNvPr id="11" name="Picture 10" descr="A blue dotted graph with numbers&#10;&#10;Description automatically generated with medium confidence">
              <a:extLst>
                <a:ext uri="{FF2B5EF4-FFF2-40B4-BE49-F238E27FC236}">
                  <a16:creationId xmlns:a16="http://schemas.microsoft.com/office/drawing/2014/main" id="{DFC7D296-F5B5-729F-7D7B-113365FA0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4" y="702739"/>
              <a:ext cx="3719835" cy="326682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6AF9EBA-176E-F772-21FB-CA3998E5C02C}"/>
                </a:ext>
              </a:extLst>
            </p:cNvPr>
            <p:cNvSpPr txBox="1"/>
            <p:nvPr/>
          </p:nvSpPr>
          <p:spPr>
            <a:xfrm>
              <a:off x="1597879" y="395596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6B3D9BB-B344-12A7-2E88-30CDE75EDD1A}"/>
                </a:ext>
              </a:extLst>
            </p:cNvPr>
            <p:cNvSpPr txBox="1"/>
            <p:nvPr/>
          </p:nvSpPr>
          <p:spPr>
            <a:xfrm rot="16200000">
              <a:off x="-505739" y="2086150"/>
              <a:ext cx="1263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D3DF023-C119-0D32-59A2-91646EEB4D0F}"/>
              </a:ext>
            </a:extLst>
          </p:cNvPr>
          <p:cNvGrpSpPr/>
          <p:nvPr/>
        </p:nvGrpSpPr>
        <p:grpSpPr>
          <a:xfrm>
            <a:off x="4031773" y="757784"/>
            <a:ext cx="3694927" cy="3485803"/>
            <a:chOff x="3787905" y="731112"/>
            <a:chExt cx="3694927" cy="3485803"/>
          </a:xfrm>
        </p:grpSpPr>
        <p:pic>
          <p:nvPicPr>
            <p:cNvPr id="10" name="Picture 9" descr="A graph with blue lines&#10;&#10;Description automatically generated">
              <a:extLst>
                <a:ext uri="{FF2B5EF4-FFF2-40B4-BE49-F238E27FC236}">
                  <a16:creationId xmlns:a16="http://schemas.microsoft.com/office/drawing/2014/main" id="{FBE6463D-D8AC-6D56-6DCF-6C0ED908D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74"/>
            <a:stretch/>
          </p:blipFill>
          <p:spPr>
            <a:xfrm>
              <a:off x="4037438" y="731112"/>
              <a:ext cx="3445394" cy="3224848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AD185BD-CFC5-B7C2-0BCC-B01DD91585C1}"/>
                </a:ext>
              </a:extLst>
            </p:cNvPr>
            <p:cNvSpPr txBox="1"/>
            <p:nvPr/>
          </p:nvSpPr>
          <p:spPr>
            <a:xfrm rot="16200000">
              <a:off x="3033789" y="2102357"/>
              <a:ext cx="1785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 average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7F66391-2CBB-46BA-7E30-F68A7691B227}"/>
                </a:ext>
              </a:extLst>
            </p:cNvPr>
            <p:cNvSpPr txBox="1"/>
            <p:nvPr/>
          </p:nvSpPr>
          <p:spPr>
            <a:xfrm>
              <a:off x="5334283" y="3939916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5914640-CA34-AF19-D7A1-6D689B3EF3C2}"/>
              </a:ext>
            </a:extLst>
          </p:cNvPr>
          <p:cNvSpPr txBox="1"/>
          <p:nvPr/>
        </p:nvSpPr>
        <p:spPr>
          <a:xfrm>
            <a:off x="3434316" y="-935665"/>
            <a:ext cx="24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Fix/add more events!!!!</a:t>
            </a:r>
          </a:p>
        </p:txBody>
      </p:sp>
    </p:spTree>
    <p:extLst>
      <p:ext uri="{BB962C8B-B14F-4D97-AF65-F5344CB8AC3E}">
        <p14:creationId xmlns:p14="http://schemas.microsoft.com/office/powerpoint/2010/main" val="14996356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41C0D-96C9-5857-0EE2-F1C85053B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7AF1-50D1-DFF5-6291-81DA4F19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AA309-486C-F682-7ACA-B4A3C9E8E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C93B-FEFE-F34F-AE44-8D77D4A4FE6B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89078-9BC5-FBE0-EC8B-5ED2A7C5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37D0-BD1A-87C8-7220-A9EB551C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1DB421-3F9C-3074-8249-BD65C42106DB}"/>
              </a:ext>
            </a:extLst>
          </p:cNvPr>
          <p:cNvSpPr/>
          <p:nvPr/>
        </p:nvSpPr>
        <p:spPr>
          <a:xfrm>
            <a:off x="1149642" y="473677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9A7DEAD-5276-146D-99B1-1D53A9ED1D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" b="697"/>
          <a:stretch/>
        </p:blipFill>
        <p:spPr>
          <a:xfrm>
            <a:off x="-4355431" y="-631641"/>
            <a:ext cx="3589079" cy="324487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AA704B2E-0F83-60D7-9AAD-CF8AEE17BE65}"/>
              </a:ext>
            </a:extLst>
          </p:cNvPr>
          <p:cNvSpPr txBox="1"/>
          <p:nvPr/>
        </p:nvSpPr>
        <p:spPr>
          <a:xfrm>
            <a:off x="355182" y="4249676"/>
            <a:ext cx="1191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Dependance of propagation time on drift time ~ 10%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Delay between avalanche reaching anode and plasma propagation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24FDF95-1B2C-93D8-F778-271075B33346}"/>
              </a:ext>
            </a:extLst>
          </p:cNvPr>
          <p:cNvGrpSpPr/>
          <p:nvPr/>
        </p:nvGrpSpPr>
        <p:grpSpPr>
          <a:xfrm>
            <a:off x="178901" y="727384"/>
            <a:ext cx="3896116" cy="3530220"/>
            <a:chOff x="-12687" y="702739"/>
            <a:chExt cx="3896116" cy="3530220"/>
          </a:xfrm>
        </p:grpSpPr>
        <p:pic>
          <p:nvPicPr>
            <p:cNvPr id="11" name="Picture 10" descr="A blue dotted graph with numbers&#10;&#10;Description automatically generated with medium confidence">
              <a:extLst>
                <a:ext uri="{FF2B5EF4-FFF2-40B4-BE49-F238E27FC236}">
                  <a16:creationId xmlns:a16="http://schemas.microsoft.com/office/drawing/2014/main" id="{1F683A50-E11A-810D-D36D-C4EB100AA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4" y="702739"/>
              <a:ext cx="3719835" cy="326682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0D721DA-395E-A908-003D-F8542EF59BF1}"/>
                </a:ext>
              </a:extLst>
            </p:cNvPr>
            <p:cNvSpPr txBox="1"/>
            <p:nvPr/>
          </p:nvSpPr>
          <p:spPr>
            <a:xfrm>
              <a:off x="1597879" y="395596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558075C-EDF2-ED03-6210-B83936E5E979}"/>
                </a:ext>
              </a:extLst>
            </p:cNvPr>
            <p:cNvSpPr txBox="1"/>
            <p:nvPr/>
          </p:nvSpPr>
          <p:spPr>
            <a:xfrm rot="16200000">
              <a:off x="-505739" y="2086150"/>
              <a:ext cx="1263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A271E15-FBF5-65D5-3333-1214A8E7E209}"/>
              </a:ext>
            </a:extLst>
          </p:cNvPr>
          <p:cNvGrpSpPr/>
          <p:nvPr/>
        </p:nvGrpSpPr>
        <p:grpSpPr>
          <a:xfrm>
            <a:off x="4031773" y="757784"/>
            <a:ext cx="3694927" cy="3485803"/>
            <a:chOff x="3787905" y="731112"/>
            <a:chExt cx="3694927" cy="3485803"/>
          </a:xfrm>
        </p:grpSpPr>
        <p:pic>
          <p:nvPicPr>
            <p:cNvPr id="10" name="Picture 9" descr="A graph with blue lines&#10;&#10;Description automatically generated">
              <a:extLst>
                <a:ext uri="{FF2B5EF4-FFF2-40B4-BE49-F238E27FC236}">
                  <a16:creationId xmlns:a16="http://schemas.microsoft.com/office/drawing/2014/main" id="{DC794BDD-2867-3601-A90F-36AC6FB340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74"/>
            <a:stretch/>
          </p:blipFill>
          <p:spPr>
            <a:xfrm>
              <a:off x="4037438" y="731112"/>
              <a:ext cx="3445394" cy="3224848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9CD7EA8-9A36-EB5C-8647-8A1E684F548A}"/>
                </a:ext>
              </a:extLst>
            </p:cNvPr>
            <p:cNvSpPr txBox="1"/>
            <p:nvPr/>
          </p:nvSpPr>
          <p:spPr>
            <a:xfrm rot="16200000">
              <a:off x="3033789" y="2102357"/>
              <a:ext cx="1785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 average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3E4A6BA-CB15-E40E-B533-D622DC6F6147}"/>
                </a:ext>
              </a:extLst>
            </p:cNvPr>
            <p:cNvSpPr txBox="1"/>
            <p:nvPr/>
          </p:nvSpPr>
          <p:spPr>
            <a:xfrm>
              <a:off x="5334283" y="3939916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9B3A850-C7C9-DA2F-5A4E-7DEE8E495C5A}"/>
              </a:ext>
            </a:extLst>
          </p:cNvPr>
          <p:cNvSpPr txBox="1"/>
          <p:nvPr/>
        </p:nvSpPr>
        <p:spPr>
          <a:xfrm>
            <a:off x="3434316" y="-935665"/>
            <a:ext cx="24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Fix/add more events!!!!</a:t>
            </a:r>
          </a:p>
        </p:txBody>
      </p:sp>
    </p:spTree>
    <p:extLst>
      <p:ext uri="{BB962C8B-B14F-4D97-AF65-F5344CB8AC3E}">
        <p14:creationId xmlns:p14="http://schemas.microsoft.com/office/powerpoint/2010/main" val="2980130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01450-715D-0FCB-D5F7-F648138B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Tracker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98F9F-EA37-D33E-CC5D-B117F3F05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FB6C-9395-2047-B9C4-33C1C65861CA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D2E1C-8641-E49C-DA02-5A5362C55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E2815-3A13-6E24-14F2-A57ADA27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6</a:t>
            </a:fld>
            <a:endParaRPr lang="en-US"/>
          </a:p>
        </p:txBody>
      </p:sp>
      <p:pic>
        <p:nvPicPr>
          <p:cNvPr id="7" name="Content Placeholder 9" descr="Content Placeholder 9">
            <a:extLst>
              <a:ext uri="{FF2B5EF4-FFF2-40B4-BE49-F238E27FC236}">
                <a16:creationId xmlns:a16="http://schemas.microsoft.com/office/drawing/2014/main" id="{79EFAD05-668C-2BBB-0847-15FCD93F1B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4819"/>
          <a:stretch>
            <a:fillRect/>
          </a:stretch>
        </p:blipFill>
        <p:spPr>
          <a:xfrm>
            <a:off x="369529" y="1668731"/>
            <a:ext cx="1971730" cy="2048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Content Placeholder 9" descr="Content Placeholder 9">
            <a:extLst>
              <a:ext uri="{FF2B5EF4-FFF2-40B4-BE49-F238E27FC236}">
                <a16:creationId xmlns:a16="http://schemas.microsoft.com/office/drawing/2014/main" id="{B0127AAB-4836-FB79-FDC5-FDEDAD5124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 rot="16200000">
            <a:off x="1142631" y="2927522"/>
            <a:ext cx="4163633" cy="86423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Aerial View">
            <a:extLst>
              <a:ext uri="{FF2B5EF4-FFF2-40B4-BE49-F238E27FC236}">
                <a16:creationId xmlns:a16="http://schemas.microsoft.com/office/drawing/2014/main" id="{F625933E-C6E9-362E-3956-D51767E9C95C}"/>
              </a:ext>
            </a:extLst>
          </p:cNvPr>
          <p:cNvSpPr txBox="1"/>
          <p:nvPr/>
        </p:nvSpPr>
        <p:spPr>
          <a:xfrm>
            <a:off x="778286" y="5469960"/>
            <a:ext cx="1154161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Aerial View</a:t>
            </a:r>
          </a:p>
        </p:txBody>
      </p:sp>
      <p:sp>
        <p:nvSpPr>
          <p:cNvPr id="10" name="Side View">
            <a:extLst>
              <a:ext uri="{FF2B5EF4-FFF2-40B4-BE49-F238E27FC236}">
                <a16:creationId xmlns:a16="http://schemas.microsoft.com/office/drawing/2014/main" id="{3D935370-8768-30C8-7431-2A15531F956C}"/>
              </a:ext>
            </a:extLst>
          </p:cNvPr>
          <p:cNvSpPr txBox="1"/>
          <p:nvPr/>
        </p:nvSpPr>
        <p:spPr>
          <a:xfrm>
            <a:off x="2721845" y="5469960"/>
            <a:ext cx="100537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Side View</a:t>
            </a:r>
          </a:p>
        </p:txBody>
      </p:sp>
      <p:sp>
        <p:nvSpPr>
          <p:cNvPr id="11" name="Tracker Cell">
            <a:extLst>
              <a:ext uri="{FF2B5EF4-FFF2-40B4-BE49-F238E27FC236}">
                <a16:creationId xmlns:a16="http://schemas.microsoft.com/office/drawing/2014/main" id="{65AD2EC5-578B-8EE0-2A42-ACD8300A69BF}"/>
              </a:ext>
            </a:extLst>
          </p:cNvPr>
          <p:cNvSpPr txBox="1"/>
          <p:nvPr/>
        </p:nvSpPr>
        <p:spPr>
          <a:xfrm>
            <a:off x="1392523" y="616195"/>
            <a:ext cx="1279065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Tracker Cell</a:t>
            </a: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F2179C8D-0BDA-AE86-4281-1DDD638DB47E}"/>
              </a:ext>
            </a:extLst>
          </p:cNvPr>
          <p:cNvSpPr/>
          <p:nvPr/>
        </p:nvSpPr>
        <p:spPr>
          <a:xfrm>
            <a:off x="205277" y="1037035"/>
            <a:ext cx="3792482" cy="4959316"/>
          </a:xfrm>
          <a:prstGeom prst="rect">
            <a:avLst/>
          </a:prstGeom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" name="Group">
            <a:extLst>
              <a:ext uri="{FF2B5EF4-FFF2-40B4-BE49-F238E27FC236}">
                <a16:creationId xmlns:a16="http://schemas.microsoft.com/office/drawing/2014/main" id="{DA0B74D0-D0FB-09AA-742C-9D3AB015D040}"/>
              </a:ext>
            </a:extLst>
          </p:cNvPr>
          <p:cNvGrpSpPr/>
          <p:nvPr/>
        </p:nvGrpSpPr>
        <p:grpSpPr>
          <a:xfrm>
            <a:off x="4199758" y="609572"/>
            <a:ext cx="3792483" cy="5386778"/>
            <a:chOff x="0" y="0"/>
            <a:chExt cx="3792481" cy="5386777"/>
          </a:xfrm>
        </p:grpSpPr>
        <p:pic>
          <p:nvPicPr>
            <p:cNvPr id="14" name="Content Placeholder 9" descr="Content Placeholder 9">
              <a:extLst>
                <a:ext uri="{FF2B5EF4-FFF2-40B4-BE49-F238E27FC236}">
                  <a16:creationId xmlns:a16="http://schemas.microsoft.com/office/drawing/2014/main" id="{21751600-7869-D122-D117-487D044DE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801" t="39895"/>
            <a:stretch>
              <a:fillRect/>
            </a:stretch>
          </p:blipFill>
          <p:spPr>
            <a:xfrm rot="16200000">
              <a:off x="623715" y="1793129"/>
              <a:ext cx="2372815" cy="496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Content Placeholder 9" descr="Content Placeholder 9">
              <a:extLst>
                <a:ext uri="{FF2B5EF4-FFF2-40B4-BE49-F238E27FC236}">
                  <a16:creationId xmlns:a16="http://schemas.microsoft.com/office/drawing/2014/main" id="{1E5BF412-E288-F9C4-4982-2B41F01FE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801" t="39895"/>
            <a:stretch>
              <a:fillRect/>
            </a:stretch>
          </p:blipFill>
          <p:spPr>
            <a:xfrm rot="16200000">
              <a:off x="303419" y="2147483"/>
              <a:ext cx="2372815" cy="496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Content Placeholder 9" descr="Content Placeholder 9">
              <a:extLst>
                <a:ext uri="{FF2B5EF4-FFF2-40B4-BE49-F238E27FC236}">
                  <a16:creationId xmlns:a16="http://schemas.microsoft.com/office/drawing/2014/main" id="{79FC0200-5C34-5887-964D-109653DDD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801" t="39895"/>
            <a:stretch>
              <a:fillRect/>
            </a:stretch>
          </p:blipFill>
          <p:spPr>
            <a:xfrm rot="16200000">
              <a:off x="-32814" y="2465507"/>
              <a:ext cx="2372815" cy="496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Line">
              <a:extLst>
                <a:ext uri="{FF2B5EF4-FFF2-40B4-BE49-F238E27FC236}">
                  <a16:creationId xmlns:a16="http://schemas.microsoft.com/office/drawing/2014/main" id="{DAEA0FC4-75B8-9998-0572-FEC9143ADC6C}"/>
                </a:ext>
              </a:extLst>
            </p:cNvPr>
            <p:cNvSpPr/>
            <p:nvPr/>
          </p:nvSpPr>
          <p:spPr>
            <a:xfrm>
              <a:off x="880980" y="4000180"/>
              <a:ext cx="1574387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18" name="Content Placeholder 9" descr="Content Placeholder 9">
              <a:extLst>
                <a:ext uri="{FF2B5EF4-FFF2-40B4-BE49-F238E27FC236}">
                  <a16:creationId xmlns:a16="http://schemas.microsoft.com/office/drawing/2014/main" id="{FE59409A-3C92-E550-B119-732898EFC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801" t="39895"/>
            <a:stretch>
              <a:fillRect/>
            </a:stretch>
          </p:blipFill>
          <p:spPr>
            <a:xfrm rot="16200000">
              <a:off x="1138290" y="1811293"/>
              <a:ext cx="2372815" cy="496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Content Placeholder 9" descr="Content Placeholder 9">
              <a:extLst>
                <a:ext uri="{FF2B5EF4-FFF2-40B4-BE49-F238E27FC236}">
                  <a16:creationId xmlns:a16="http://schemas.microsoft.com/office/drawing/2014/main" id="{6669A0A8-AC22-E1C0-5E38-50D3EE71B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801" t="39895"/>
            <a:stretch>
              <a:fillRect/>
            </a:stretch>
          </p:blipFill>
          <p:spPr>
            <a:xfrm rot="16200000">
              <a:off x="817995" y="2165648"/>
              <a:ext cx="2372815" cy="496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" name="Content Placeholder 9" descr="Content Placeholder 9">
              <a:extLst>
                <a:ext uri="{FF2B5EF4-FFF2-40B4-BE49-F238E27FC236}">
                  <a16:creationId xmlns:a16="http://schemas.microsoft.com/office/drawing/2014/main" id="{B9B7D494-C2CD-52BD-6DC3-2376B58DB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801" t="39895"/>
            <a:stretch>
              <a:fillRect/>
            </a:stretch>
          </p:blipFill>
          <p:spPr>
            <a:xfrm rot="16200000">
              <a:off x="481761" y="2483672"/>
              <a:ext cx="2372815" cy="496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" name="Content Placeholder 9" descr="Content Placeholder 9">
              <a:extLst>
                <a:ext uri="{FF2B5EF4-FFF2-40B4-BE49-F238E27FC236}">
                  <a16:creationId xmlns:a16="http://schemas.microsoft.com/office/drawing/2014/main" id="{364C2287-4E2F-6CE2-558C-17A7F608C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801" t="39895"/>
            <a:stretch>
              <a:fillRect/>
            </a:stretch>
          </p:blipFill>
          <p:spPr>
            <a:xfrm rot="16200000">
              <a:off x="1670880" y="1808648"/>
              <a:ext cx="2372815" cy="4960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" name="Content Placeholder 9" descr="Content Placeholder 9">
              <a:extLst>
                <a:ext uri="{FF2B5EF4-FFF2-40B4-BE49-F238E27FC236}">
                  <a16:creationId xmlns:a16="http://schemas.microsoft.com/office/drawing/2014/main" id="{D2E59A51-4929-CD96-2063-99831D788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801" t="39895"/>
            <a:stretch>
              <a:fillRect/>
            </a:stretch>
          </p:blipFill>
          <p:spPr>
            <a:xfrm rot="16200000">
              <a:off x="1350585" y="2163002"/>
              <a:ext cx="2372815" cy="496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" name="Content Placeholder 9" descr="Content Placeholder 9">
              <a:extLst>
                <a:ext uri="{FF2B5EF4-FFF2-40B4-BE49-F238E27FC236}">
                  <a16:creationId xmlns:a16="http://schemas.microsoft.com/office/drawing/2014/main" id="{EB0C473A-6A9D-C279-73CE-F7A30CF7C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801" t="39895"/>
            <a:stretch>
              <a:fillRect/>
            </a:stretch>
          </p:blipFill>
          <p:spPr>
            <a:xfrm rot="16200000">
              <a:off x="1014351" y="2481026"/>
              <a:ext cx="2372815" cy="496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" name="Line">
              <a:extLst>
                <a:ext uri="{FF2B5EF4-FFF2-40B4-BE49-F238E27FC236}">
                  <a16:creationId xmlns:a16="http://schemas.microsoft.com/office/drawing/2014/main" id="{3993EA0A-BA66-343C-15B8-0A21EA4887F5}"/>
                </a:ext>
              </a:extLst>
            </p:cNvPr>
            <p:cNvSpPr/>
            <p:nvPr/>
          </p:nvSpPr>
          <p:spPr>
            <a:xfrm flipV="1">
              <a:off x="2457627" y="2865348"/>
              <a:ext cx="923748" cy="1025926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x113">
              <a:extLst>
                <a:ext uri="{FF2B5EF4-FFF2-40B4-BE49-F238E27FC236}">
                  <a16:creationId xmlns:a16="http://schemas.microsoft.com/office/drawing/2014/main" id="{D5ED3AAA-AA09-95E4-68EE-8DA2E1A2A6E1}"/>
                </a:ext>
              </a:extLst>
            </p:cNvPr>
            <p:cNvSpPr txBox="1"/>
            <p:nvPr/>
          </p:nvSpPr>
          <p:spPr>
            <a:xfrm>
              <a:off x="2917141" y="3414978"/>
              <a:ext cx="550737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x113</a:t>
              </a:r>
            </a:p>
          </p:txBody>
        </p:sp>
        <p:sp>
          <p:nvSpPr>
            <p:cNvPr id="26" name="x9">
              <a:extLst>
                <a:ext uri="{FF2B5EF4-FFF2-40B4-BE49-F238E27FC236}">
                  <a16:creationId xmlns:a16="http://schemas.microsoft.com/office/drawing/2014/main" id="{AFBF1BD7-C29F-80F5-B86C-9D4D5266C97D}"/>
                </a:ext>
              </a:extLst>
            </p:cNvPr>
            <p:cNvSpPr txBox="1"/>
            <p:nvPr/>
          </p:nvSpPr>
          <p:spPr>
            <a:xfrm>
              <a:off x="1508668" y="4082239"/>
              <a:ext cx="319011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x9</a:t>
              </a:r>
            </a:p>
          </p:txBody>
        </p:sp>
        <p:sp>
          <p:nvSpPr>
            <p:cNvPr id="27" name="Tracker Array">
              <a:extLst>
                <a:ext uri="{FF2B5EF4-FFF2-40B4-BE49-F238E27FC236}">
                  <a16:creationId xmlns:a16="http://schemas.microsoft.com/office/drawing/2014/main" id="{FD09C817-2A21-A16E-7634-6093CB94B81A}"/>
                </a:ext>
              </a:extLst>
            </p:cNvPr>
            <p:cNvSpPr txBox="1"/>
            <p:nvPr/>
          </p:nvSpPr>
          <p:spPr>
            <a:xfrm>
              <a:off x="1224781" y="0"/>
              <a:ext cx="1810855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Tracker Array</a:t>
              </a:r>
            </a:p>
          </p:txBody>
        </p:sp>
        <p:sp>
          <p:nvSpPr>
            <p:cNvPr id="28" name="Rectangle">
              <a:extLst>
                <a:ext uri="{FF2B5EF4-FFF2-40B4-BE49-F238E27FC236}">
                  <a16:creationId xmlns:a16="http://schemas.microsoft.com/office/drawing/2014/main" id="{876A2771-EF7F-2B99-AA62-60A3B5E30C4A}"/>
                </a:ext>
              </a:extLst>
            </p:cNvPr>
            <p:cNvSpPr/>
            <p:nvPr/>
          </p:nvSpPr>
          <p:spPr>
            <a:xfrm>
              <a:off x="0" y="427461"/>
              <a:ext cx="3792482" cy="4959317"/>
            </a:xfrm>
            <a:prstGeom prst="rect">
              <a:avLst/>
            </a:prstGeom>
            <a:noFill/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9" name="Group">
            <a:extLst>
              <a:ext uri="{FF2B5EF4-FFF2-40B4-BE49-F238E27FC236}">
                <a16:creationId xmlns:a16="http://schemas.microsoft.com/office/drawing/2014/main" id="{51305F54-4F53-B38B-5780-94D39DFA52BF}"/>
              </a:ext>
            </a:extLst>
          </p:cNvPr>
          <p:cNvGrpSpPr/>
          <p:nvPr/>
        </p:nvGrpSpPr>
        <p:grpSpPr>
          <a:xfrm>
            <a:off x="8204537" y="609273"/>
            <a:ext cx="3792482" cy="5387078"/>
            <a:chOff x="0" y="0"/>
            <a:chExt cx="3792481" cy="5387076"/>
          </a:xfrm>
        </p:grpSpPr>
        <p:pic>
          <p:nvPicPr>
            <p:cNvPr id="30" name="Image" descr="Image">
              <a:extLst>
                <a:ext uri="{FF2B5EF4-FFF2-40B4-BE49-F238E27FC236}">
                  <a16:creationId xmlns:a16="http://schemas.microsoft.com/office/drawing/2014/main" id="{A4A2C3C1-886B-F1EE-52E8-C1AC0C80A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5768" y="4734559"/>
              <a:ext cx="1244601" cy="21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1" name="Group">
              <a:extLst>
                <a:ext uri="{FF2B5EF4-FFF2-40B4-BE49-F238E27FC236}">
                  <a16:creationId xmlns:a16="http://schemas.microsoft.com/office/drawing/2014/main" id="{3BE8C57E-97C6-1473-2B9F-21CD26495257}"/>
                </a:ext>
              </a:extLst>
            </p:cNvPr>
            <p:cNvGrpSpPr/>
            <p:nvPr/>
          </p:nvGrpSpPr>
          <p:grpSpPr>
            <a:xfrm>
              <a:off x="0" y="-1"/>
              <a:ext cx="3792482" cy="5387078"/>
              <a:chOff x="0" y="0"/>
              <a:chExt cx="3792481" cy="5387076"/>
            </a:xfrm>
          </p:grpSpPr>
          <p:pic>
            <p:nvPicPr>
              <p:cNvPr id="32" name="Picture 12" descr="Picture 12">
                <a:extLst>
                  <a:ext uri="{FF2B5EF4-FFF2-40B4-BE49-F238E27FC236}">
                    <a16:creationId xmlns:a16="http://schemas.microsoft.com/office/drawing/2014/main" id="{4E7B6758-DBDD-955F-4EC5-05BC3E7AB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470" y="416570"/>
                <a:ext cx="3162393" cy="43832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3" name="Rectangle">
                <a:extLst>
                  <a:ext uri="{FF2B5EF4-FFF2-40B4-BE49-F238E27FC236}">
                    <a16:creationId xmlns:a16="http://schemas.microsoft.com/office/drawing/2014/main" id="{363062E6-BF9D-2CB4-B6DA-7E00D0A8A2E5}"/>
                  </a:ext>
                </a:extLst>
              </p:cNvPr>
              <p:cNvSpPr/>
              <p:nvPr/>
            </p:nvSpPr>
            <p:spPr>
              <a:xfrm>
                <a:off x="0" y="427761"/>
                <a:ext cx="3792482" cy="4959316"/>
              </a:xfrm>
              <a:prstGeom prst="rect">
                <a:avLst/>
              </a:prstGeom>
              <a:noFill/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" name="Full Detector">
                <a:extLst>
                  <a:ext uri="{FF2B5EF4-FFF2-40B4-BE49-F238E27FC236}">
                    <a16:creationId xmlns:a16="http://schemas.microsoft.com/office/drawing/2014/main" id="{4CC1D77E-B090-1CCC-0E8B-E730127F36DA}"/>
                  </a:ext>
                </a:extLst>
              </p:cNvPr>
              <p:cNvSpPr txBox="1"/>
              <p:nvPr/>
            </p:nvSpPr>
            <p:spPr>
              <a:xfrm>
                <a:off x="1241635" y="0"/>
                <a:ext cx="1810856" cy="3330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Full Detector</a:t>
                </a:r>
              </a:p>
            </p:txBody>
          </p:sp>
          <p:sp>
            <p:nvSpPr>
              <p:cNvPr id="35" name="Tracker Array (side view)">
                <a:extLst>
                  <a:ext uri="{FF2B5EF4-FFF2-40B4-BE49-F238E27FC236}">
                    <a16:creationId xmlns:a16="http://schemas.microsoft.com/office/drawing/2014/main" id="{79516F40-109B-FF15-F484-A107377B70BF}"/>
                  </a:ext>
                </a:extLst>
              </p:cNvPr>
              <p:cNvSpPr txBox="1"/>
              <p:nvPr/>
            </p:nvSpPr>
            <p:spPr>
              <a:xfrm>
                <a:off x="962373" y="4991976"/>
                <a:ext cx="2369380" cy="3330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r>
                  <a:t>Tracker Array (side view)</a:t>
                </a: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F57F173-9875-E2AD-868C-9ADE2D5F5BAE}"/>
              </a:ext>
            </a:extLst>
          </p:cNvPr>
          <p:cNvSpPr txBox="1"/>
          <p:nvPr/>
        </p:nvSpPr>
        <p:spPr>
          <a:xfrm>
            <a:off x="369529" y="6135651"/>
            <a:ext cx="526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  <a:r>
              <a:rPr lang="en-US" dirty="0" err="1"/>
              <a:t>summarise</a:t>
            </a:r>
            <a:r>
              <a:rPr lang="en-US" dirty="0"/>
              <a:t> recorded information from the tracker</a:t>
            </a:r>
          </a:p>
        </p:txBody>
      </p:sp>
    </p:spTree>
    <p:extLst>
      <p:ext uri="{BB962C8B-B14F-4D97-AF65-F5344CB8AC3E}">
        <p14:creationId xmlns:p14="http://schemas.microsoft.com/office/powerpoint/2010/main" val="169277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dvAuto="0"/>
      <p:bldP spid="29" grpId="0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E8183-06CD-403A-A19C-753193D85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D8D75-DB0E-2477-91ED-7B1D9447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1381C-B2E2-3A2D-31DA-B1F2271A9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5D72-FB93-CB47-962B-AB9839E601BC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F97DF-6B39-8E39-CD1A-6C9CEEDC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557D8-7E2F-C42C-810B-91869266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A01EEC-34A9-D499-6CA7-01C88006AABC}"/>
              </a:ext>
            </a:extLst>
          </p:cNvPr>
          <p:cNvSpPr/>
          <p:nvPr/>
        </p:nvSpPr>
        <p:spPr>
          <a:xfrm>
            <a:off x="1149642" y="473677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774D621-0F13-FA0C-DC6C-D11B0C43D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" b="697"/>
          <a:stretch/>
        </p:blipFill>
        <p:spPr>
          <a:xfrm>
            <a:off x="-4355431" y="-631641"/>
            <a:ext cx="3589079" cy="324487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1501E8F-156B-CDF9-ECC8-05592C25A04E}"/>
              </a:ext>
            </a:extLst>
          </p:cNvPr>
          <p:cNvSpPr txBox="1"/>
          <p:nvPr/>
        </p:nvSpPr>
        <p:spPr>
          <a:xfrm>
            <a:off x="355182" y="4249676"/>
            <a:ext cx="119147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Dependance of propagation time on drift time ~ 10%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Delay between avalanche reaching anode and plasma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delay depends on drift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7674CBB-FD5B-959D-3BDD-CE017E32C34F}"/>
              </a:ext>
            </a:extLst>
          </p:cNvPr>
          <p:cNvGrpSpPr/>
          <p:nvPr/>
        </p:nvGrpSpPr>
        <p:grpSpPr>
          <a:xfrm>
            <a:off x="178901" y="727384"/>
            <a:ext cx="3896116" cy="3530220"/>
            <a:chOff x="-12687" y="702739"/>
            <a:chExt cx="3896116" cy="3530220"/>
          </a:xfrm>
        </p:grpSpPr>
        <p:pic>
          <p:nvPicPr>
            <p:cNvPr id="11" name="Picture 10" descr="A blue dotted graph with numbers&#10;&#10;Description automatically generated with medium confidence">
              <a:extLst>
                <a:ext uri="{FF2B5EF4-FFF2-40B4-BE49-F238E27FC236}">
                  <a16:creationId xmlns:a16="http://schemas.microsoft.com/office/drawing/2014/main" id="{1FB008D3-7C35-F347-A938-F0E4805EF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4" y="702739"/>
              <a:ext cx="3719835" cy="326682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D868857-5926-2379-262F-907334F8546C}"/>
                </a:ext>
              </a:extLst>
            </p:cNvPr>
            <p:cNvSpPr txBox="1"/>
            <p:nvPr/>
          </p:nvSpPr>
          <p:spPr>
            <a:xfrm>
              <a:off x="1597879" y="395596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C7CF27C-F192-B41F-F3D0-9D6158F6DDE2}"/>
                </a:ext>
              </a:extLst>
            </p:cNvPr>
            <p:cNvSpPr txBox="1"/>
            <p:nvPr/>
          </p:nvSpPr>
          <p:spPr>
            <a:xfrm rot="16200000">
              <a:off x="-505739" y="2086150"/>
              <a:ext cx="1263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4C94735-1030-DC41-FB1D-853BB3B06C76}"/>
              </a:ext>
            </a:extLst>
          </p:cNvPr>
          <p:cNvGrpSpPr/>
          <p:nvPr/>
        </p:nvGrpSpPr>
        <p:grpSpPr>
          <a:xfrm>
            <a:off x="4031773" y="757784"/>
            <a:ext cx="3694927" cy="3485803"/>
            <a:chOff x="3787905" y="731112"/>
            <a:chExt cx="3694927" cy="3485803"/>
          </a:xfrm>
        </p:grpSpPr>
        <p:pic>
          <p:nvPicPr>
            <p:cNvPr id="10" name="Picture 9" descr="A graph with blue lines&#10;&#10;Description automatically generated">
              <a:extLst>
                <a:ext uri="{FF2B5EF4-FFF2-40B4-BE49-F238E27FC236}">
                  <a16:creationId xmlns:a16="http://schemas.microsoft.com/office/drawing/2014/main" id="{5B0964D8-D786-D90C-FD12-EA3FD16EC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74"/>
            <a:stretch/>
          </p:blipFill>
          <p:spPr>
            <a:xfrm>
              <a:off x="4037438" y="731112"/>
              <a:ext cx="3445394" cy="3224848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1F4D975-E400-9D37-8D61-1ED92F8C3C5A}"/>
                </a:ext>
              </a:extLst>
            </p:cNvPr>
            <p:cNvSpPr txBox="1"/>
            <p:nvPr/>
          </p:nvSpPr>
          <p:spPr>
            <a:xfrm rot="16200000">
              <a:off x="3033789" y="2102357"/>
              <a:ext cx="1785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 average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1B4DC10-6F4A-5D2F-0DC1-EA7B69584150}"/>
                </a:ext>
              </a:extLst>
            </p:cNvPr>
            <p:cNvSpPr txBox="1"/>
            <p:nvPr/>
          </p:nvSpPr>
          <p:spPr>
            <a:xfrm>
              <a:off x="5334283" y="3939916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1EEF493-B40D-D887-50B8-2D0732EC58FA}"/>
              </a:ext>
            </a:extLst>
          </p:cNvPr>
          <p:cNvSpPr txBox="1"/>
          <p:nvPr/>
        </p:nvSpPr>
        <p:spPr>
          <a:xfrm>
            <a:off x="3434316" y="-935665"/>
            <a:ext cx="24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Fix/add more events!!!!</a:t>
            </a:r>
          </a:p>
        </p:txBody>
      </p:sp>
    </p:spTree>
    <p:extLst>
      <p:ext uri="{BB962C8B-B14F-4D97-AF65-F5344CB8AC3E}">
        <p14:creationId xmlns:p14="http://schemas.microsoft.com/office/powerpoint/2010/main" val="28201501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20719-EDD7-6819-79D2-C6BA2D33C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6C3BC-DD86-CFEE-F586-A10D9ED2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5CC76-5F71-2717-423B-8A37ECAB5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CB30E-CB35-CD46-993A-21BE6C7035F6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F1A1B-E28B-E1BE-5018-A9A90797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0A235-51BE-5E81-9ED9-C2024559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16A4FB-5156-2CCF-AD53-388AFFBEE8A7}"/>
              </a:ext>
            </a:extLst>
          </p:cNvPr>
          <p:cNvSpPr/>
          <p:nvPr/>
        </p:nvSpPr>
        <p:spPr>
          <a:xfrm>
            <a:off x="1149642" y="473677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1068DE-1757-93C9-915D-7F5A332B11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" b="697"/>
          <a:stretch/>
        </p:blipFill>
        <p:spPr>
          <a:xfrm>
            <a:off x="-4355431" y="-631641"/>
            <a:ext cx="3589079" cy="324487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2AD7827-0654-917F-42C3-8EEF8CFBF1D0}"/>
              </a:ext>
            </a:extLst>
          </p:cNvPr>
          <p:cNvSpPr txBox="1"/>
          <p:nvPr/>
        </p:nvSpPr>
        <p:spPr>
          <a:xfrm>
            <a:off x="355182" y="4249676"/>
            <a:ext cx="119147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Dependance of propagation time on drift time ~ 10%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Delay between avalanche reaching anode and plasma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delay depends on drift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‘jitter’ in signal or physical effect </a:t>
            </a:r>
            <a:r>
              <a:rPr lang="en-US" sz="1600" dirty="0" err="1"/>
              <a:t>eg.</a:t>
            </a:r>
            <a:r>
              <a:rPr lang="en-US" sz="1600" dirty="0"/>
              <a:t> Acceleration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FF999AF-F6BA-0EFB-4984-A72DCDD6A16D}"/>
              </a:ext>
            </a:extLst>
          </p:cNvPr>
          <p:cNvGrpSpPr/>
          <p:nvPr/>
        </p:nvGrpSpPr>
        <p:grpSpPr>
          <a:xfrm>
            <a:off x="8020226" y="-305210"/>
            <a:ext cx="7791267" cy="5530240"/>
            <a:chOff x="7670363" y="-329939"/>
            <a:chExt cx="7791267" cy="558269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5DBB8BF-A269-4F2B-983A-96ED2C9762DF}"/>
                </a:ext>
              </a:extLst>
            </p:cNvPr>
            <p:cNvGrpSpPr/>
            <p:nvPr/>
          </p:nvGrpSpPr>
          <p:grpSpPr>
            <a:xfrm>
              <a:off x="7670363" y="-329939"/>
              <a:ext cx="7791267" cy="5582691"/>
              <a:chOff x="866521" y="-328288"/>
              <a:chExt cx="10284171" cy="740365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F2911A8-1FC2-9AFB-0D4E-0294EB4BDA49}"/>
                  </a:ext>
                </a:extLst>
              </p:cNvPr>
              <p:cNvGrpSpPr/>
              <p:nvPr/>
            </p:nvGrpSpPr>
            <p:grpSpPr>
              <a:xfrm>
                <a:off x="866521" y="-328288"/>
                <a:ext cx="10284171" cy="7403650"/>
                <a:chOff x="8766689" y="3275908"/>
                <a:chExt cx="2719940" cy="2342851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DFB3BB62-8130-D28B-410B-E7F124750927}"/>
                    </a:ext>
                  </a:extLst>
                </p:cNvPr>
                <p:cNvGrpSpPr/>
                <p:nvPr/>
              </p:nvGrpSpPr>
              <p:grpSpPr>
                <a:xfrm>
                  <a:off x="8766689" y="3275908"/>
                  <a:ext cx="2719939" cy="2342851"/>
                  <a:chOff x="1390522" y="2682533"/>
                  <a:chExt cx="3573556" cy="1853145"/>
                </a:xfrm>
              </p:grpSpPr>
              <p:sp>
                <p:nvSpPr>
                  <p:cNvPr id="49" name="Arc 48">
                    <a:extLst>
                      <a:ext uri="{FF2B5EF4-FFF2-40B4-BE49-F238E27FC236}">
                        <a16:creationId xmlns:a16="http://schemas.microsoft.com/office/drawing/2014/main" id="{00766E5D-3C7C-A4AF-0386-4AFD70E203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884200" y="2684596"/>
                    <a:ext cx="421183" cy="752777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0C88CC5F-3B1E-C8EC-C97B-C82EE31673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88045" y="3437373"/>
                    <a:ext cx="927453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8A9FAF67-EFF2-2E73-6DE3-F26E836B6258}"/>
                      </a:ext>
                    </a:extLst>
                  </p:cNvPr>
                  <p:cNvGrpSpPr/>
                  <p:nvPr/>
                </p:nvGrpSpPr>
                <p:grpSpPr>
                  <a:xfrm>
                    <a:off x="1390522" y="3437374"/>
                    <a:ext cx="1074215" cy="1098304"/>
                    <a:chOff x="4631335" y="3001380"/>
                    <a:chExt cx="3904081" cy="1900739"/>
                  </a:xfrm>
                </p:grpSpPr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27E1E98-4E9C-6CC3-AFCF-1D945450C0C0}"/>
                        </a:ext>
                      </a:extLst>
                    </p:cNvPr>
                    <p:cNvCxnSpPr>
                      <a:cxnSpLocks/>
                      <a:endCxn id="61" idx="0"/>
                    </p:cNvCxnSpPr>
                    <p:nvPr/>
                  </p:nvCxnSpPr>
                  <p:spPr>
                    <a:xfrm>
                      <a:off x="4631335" y="3008607"/>
                      <a:ext cx="2084079" cy="0"/>
                    </a:xfrm>
                    <a:prstGeom prst="line">
                      <a:avLst/>
                    </a:prstGeom>
                    <a:ln w="95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6508DC8A-49E8-E893-09D1-97377C5900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4179" y="3001380"/>
                      <a:ext cx="1941237" cy="1900739"/>
                      <a:chOff x="6594179" y="3001380"/>
                      <a:chExt cx="1941237" cy="1900739"/>
                    </a:xfrm>
                  </p:grpSpPr>
                  <p:sp>
                    <p:nvSpPr>
                      <p:cNvPr id="61" name="Arc 60">
                        <a:extLst>
                          <a:ext uri="{FF2B5EF4-FFF2-40B4-BE49-F238E27FC236}">
                            <a16:creationId xmlns:a16="http://schemas.microsoft.com/office/drawing/2014/main" id="{C66CDC9D-F458-6827-4271-999D57CB99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94179" y="3008607"/>
                        <a:ext cx="242473" cy="1893512"/>
                      </a:xfrm>
                      <a:prstGeom prst="arc">
                        <a:avLst/>
                      </a:prstGeom>
                      <a:ln w="952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ABBC2BAA-B383-C85B-0743-2F3DF1FB21F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011240" y="3001380"/>
                        <a:ext cx="1524176" cy="1763246"/>
                      </a:xfrm>
                      <a:prstGeom prst="arc">
                        <a:avLst>
                          <a:gd name="adj1" fmla="val 16200000"/>
                          <a:gd name="adj2" fmla="val 96246"/>
                        </a:avLst>
                      </a:prstGeom>
                      <a:ln w="952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Freeform 62">
                        <a:extLst>
                          <a:ext uri="{FF2B5EF4-FFF2-40B4-BE49-F238E27FC236}">
                            <a16:creationId xmlns:a16="http://schemas.microsoft.com/office/drawing/2014/main" id="{54D0BCA2-A028-2B1A-23B7-B7854D00E6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34301" y="3854730"/>
                        <a:ext cx="179294" cy="199173"/>
                      </a:xfrm>
                      <a:custGeom>
                        <a:avLst/>
                        <a:gdLst>
                          <a:gd name="connsiteX0" fmla="*/ 0 w 179294"/>
                          <a:gd name="connsiteY0" fmla="*/ 125506 h 272240"/>
                          <a:gd name="connsiteX1" fmla="*/ 107576 w 179294"/>
                          <a:gd name="connsiteY1" fmla="*/ 268941 h 272240"/>
                          <a:gd name="connsiteX2" fmla="*/ 179294 w 179294"/>
                          <a:gd name="connsiteY2" fmla="*/ 0 h 2722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179294" h="272240">
                            <a:moveTo>
                              <a:pt x="0" y="125506"/>
                            </a:moveTo>
                            <a:cubicBezTo>
                              <a:pt x="38847" y="207682"/>
                              <a:pt x="77694" y="289859"/>
                              <a:pt x="107576" y="268941"/>
                            </a:cubicBezTo>
                            <a:cubicBezTo>
                              <a:pt x="137458" y="248023"/>
                              <a:pt x="161365" y="34365"/>
                              <a:pt x="179294" y="0"/>
                            </a:cubicBezTo>
                          </a:path>
                        </a:pathLst>
                      </a:custGeom>
                      <a:noFill/>
                      <a:ln w="9525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A1E7E273-7E6F-9DEE-2E21-E92AFD1454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55047" y="3437373"/>
                    <a:ext cx="531212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CDE5A44F-9E60-E174-E1CB-5F08DC7CC34C}"/>
                      </a:ext>
                    </a:extLst>
                  </p:cNvPr>
                  <p:cNvCxnSpPr/>
                  <p:nvPr/>
                </p:nvCxnSpPr>
                <p:spPr>
                  <a:xfrm>
                    <a:off x="2786259" y="3437374"/>
                    <a:ext cx="66070" cy="51944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64BB680E-4439-42AB-BC3C-DC4F921A45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52329" y="3063717"/>
                    <a:ext cx="31569" cy="880302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Arc 54">
                    <a:extLst>
                      <a:ext uri="{FF2B5EF4-FFF2-40B4-BE49-F238E27FC236}">
                        <a16:creationId xmlns:a16="http://schemas.microsoft.com/office/drawing/2014/main" id="{D46A8015-3DED-5577-5DB8-CC07E080D1F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109764" y="2682533"/>
                    <a:ext cx="421183" cy="752777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334B8E3D-A6E8-209D-9069-75ACE51A77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3609" y="3435310"/>
                    <a:ext cx="650469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23778447-A2D6-95A1-5699-A212934CFF1A}"/>
                      </a:ext>
                    </a:extLst>
                  </p:cNvPr>
                  <p:cNvCxnSpPr/>
                  <p:nvPr/>
                </p:nvCxnSpPr>
                <p:spPr>
                  <a:xfrm>
                    <a:off x="4011823" y="3435311"/>
                    <a:ext cx="66070" cy="51944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00C3060A-E8A5-9BB2-EFC1-9180867FB0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77893" y="3061653"/>
                    <a:ext cx="31569" cy="880302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7FEA9D0-EE55-D69E-D17D-DB2D844421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66996" y="3785391"/>
                  <a:ext cx="0" cy="126537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640528B-CDF8-2A7C-7F82-114514821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72992" y="5050768"/>
                  <a:ext cx="2713637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247C2C1-0519-746F-E521-34DC55E4D4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0170" y="2581019"/>
                <a:ext cx="1085403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CA987CE-7A8D-AC7D-0763-D535109B91BF}"/>
                  </a:ext>
                </a:extLst>
              </p:cNvPr>
              <p:cNvCxnSpPr/>
              <p:nvPr/>
            </p:nvCxnSpPr>
            <p:spPr>
              <a:xfrm>
                <a:off x="8454488" y="3270581"/>
                <a:ext cx="0" cy="2018385"/>
              </a:xfrm>
              <a:prstGeom prst="line">
                <a:avLst/>
              </a:prstGeom>
              <a:ln w="9525">
                <a:solidFill>
                  <a:srgbClr val="7030A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52B2F09-F944-41EE-4B50-51739933E1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0557" y="2088865"/>
                <a:ext cx="30372" cy="3196380"/>
              </a:xfrm>
              <a:prstGeom prst="line">
                <a:avLst/>
              </a:prstGeom>
              <a:ln w="9525">
                <a:solidFill>
                  <a:srgbClr val="7030A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5C85868-D985-6835-2297-471F575938B6}"/>
                </a:ext>
              </a:extLst>
            </p:cNvPr>
            <p:cNvCxnSpPr/>
            <p:nvPr/>
          </p:nvCxnSpPr>
          <p:spPr>
            <a:xfrm>
              <a:off x="9084802" y="1881968"/>
              <a:ext cx="1759404" cy="0"/>
            </a:xfrm>
            <a:prstGeom prst="straightConnector1">
              <a:avLst/>
            </a:prstGeom>
            <a:ln w="952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FAA5188-2782-33A7-D8DD-19DDBF7D7385}"/>
                </a:ext>
              </a:extLst>
            </p:cNvPr>
            <p:cNvSpPr txBox="1"/>
            <p:nvPr/>
          </p:nvSpPr>
          <p:spPr>
            <a:xfrm>
              <a:off x="9671854" y="158593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t1-t0</a:t>
              </a:r>
              <a:endParaRPr lang="en-US" dirty="0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1FBA3349-4635-F6D3-F741-2F9F32D43AAF}"/>
              </a:ext>
            </a:extLst>
          </p:cNvPr>
          <p:cNvSpPr/>
          <p:nvPr/>
        </p:nvSpPr>
        <p:spPr>
          <a:xfrm>
            <a:off x="11789117" y="826177"/>
            <a:ext cx="1494985" cy="3246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21049C4-D1F2-E3CA-3A0C-257F3E68C5FB}"/>
              </a:ext>
            </a:extLst>
          </p:cNvPr>
          <p:cNvGrpSpPr/>
          <p:nvPr/>
        </p:nvGrpSpPr>
        <p:grpSpPr>
          <a:xfrm>
            <a:off x="178901" y="727384"/>
            <a:ext cx="3896116" cy="3530220"/>
            <a:chOff x="-12687" y="702739"/>
            <a:chExt cx="3896116" cy="3530220"/>
          </a:xfrm>
        </p:grpSpPr>
        <p:pic>
          <p:nvPicPr>
            <p:cNvPr id="11" name="Picture 10" descr="A blue dotted graph with numbers&#10;&#10;Description automatically generated with medium confidence">
              <a:extLst>
                <a:ext uri="{FF2B5EF4-FFF2-40B4-BE49-F238E27FC236}">
                  <a16:creationId xmlns:a16="http://schemas.microsoft.com/office/drawing/2014/main" id="{DD77444C-56DA-89D5-0D28-BB3F1CACE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4" y="702739"/>
              <a:ext cx="3719835" cy="326682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95986F4-BD41-816E-7C26-CE09B2DDD5C8}"/>
                </a:ext>
              </a:extLst>
            </p:cNvPr>
            <p:cNvSpPr txBox="1"/>
            <p:nvPr/>
          </p:nvSpPr>
          <p:spPr>
            <a:xfrm>
              <a:off x="1597879" y="395596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B82FC7-09C9-309A-3A0F-69FF9CECB3CF}"/>
                </a:ext>
              </a:extLst>
            </p:cNvPr>
            <p:cNvSpPr txBox="1"/>
            <p:nvPr/>
          </p:nvSpPr>
          <p:spPr>
            <a:xfrm rot="16200000">
              <a:off x="-505739" y="2086150"/>
              <a:ext cx="1263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CB5217-E8B8-B6E7-B1FC-6C6230A9C612}"/>
              </a:ext>
            </a:extLst>
          </p:cNvPr>
          <p:cNvGrpSpPr/>
          <p:nvPr/>
        </p:nvGrpSpPr>
        <p:grpSpPr>
          <a:xfrm>
            <a:off x="4031773" y="757784"/>
            <a:ext cx="3694927" cy="3485803"/>
            <a:chOff x="3787905" y="731112"/>
            <a:chExt cx="3694927" cy="3485803"/>
          </a:xfrm>
        </p:grpSpPr>
        <p:pic>
          <p:nvPicPr>
            <p:cNvPr id="10" name="Picture 9" descr="A graph with blue lines&#10;&#10;Description automatically generated">
              <a:extLst>
                <a:ext uri="{FF2B5EF4-FFF2-40B4-BE49-F238E27FC236}">
                  <a16:creationId xmlns:a16="http://schemas.microsoft.com/office/drawing/2014/main" id="{9FC6D99E-922E-1520-8DDD-C2BF43173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74"/>
            <a:stretch/>
          </p:blipFill>
          <p:spPr>
            <a:xfrm>
              <a:off x="4037438" y="731112"/>
              <a:ext cx="3445394" cy="3224848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5EE582B-CF75-62C2-0FB1-329F67F026BA}"/>
                </a:ext>
              </a:extLst>
            </p:cNvPr>
            <p:cNvSpPr txBox="1"/>
            <p:nvPr/>
          </p:nvSpPr>
          <p:spPr>
            <a:xfrm rot="16200000">
              <a:off x="3033789" y="2102357"/>
              <a:ext cx="1785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 average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8B612F8-DE2B-1B2A-7F6C-103124F7756C}"/>
                </a:ext>
              </a:extLst>
            </p:cNvPr>
            <p:cNvSpPr txBox="1"/>
            <p:nvPr/>
          </p:nvSpPr>
          <p:spPr>
            <a:xfrm>
              <a:off x="5334283" y="3939916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5638238-A196-452C-046C-F4AC2A0795DC}"/>
              </a:ext>
            </a:extLst>
          </p:cNvPr>
          <p:cNvSpPr txBox="1"/>
          <p:nvPr/>
        </p:nvSpPr>
        <p:spPr>
          <a:xfrm>
            <a:off x="3434316" y="-935665"/>
            <a:ext cx="24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Fix/add more events!!!!</a:t>
            </a:r>
          </a:p>
        </p:txBody>
      </p:sp>
    </p:spTree>
    <p:extLst>
      <p:ext uri="{BB962C8B-B14F-4D97-AF65-F5344CB8AC3E}">
        <p14:creationId xmlns:p14="http://schemas.microsoft.com/office/powerpoint/2010/main" val="2095435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9AEAB-2CB5-F471-190F-CA4617F4D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FB002-B257-C67D-506A-8F7A3E66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8E78B-2D62-5558-5470-A9BC1F6DA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58DA-04E0-3544-ABC5-0B18E06706C2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9DBD0-07DC-6884-D2B2-8943F72D3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0444-2809-611D-0320-25FBC5BB0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96C4C5-92CB-5D98-3081-59E33C73F591}"/>
              </a:ext>
            </a:extLst>
          </p:cNvPr>
          <p:cNvSpPr/>
          <p:nvPr/>
        </p:nvSpPr>
        <p:spPr>
          <a:xfrm>
            <a:off x="1149642" y="473677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479E2EB-225D-7465-9875-41554E7FD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" b="697"/>
          <a:stretch/>
        </p:blipFill>
        <p:spPr>
          <a:xfrm>
            <a:off x="-4355431" y="-631641"/>
            <a:ext cx="3589079" cy="324487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AE8DADA2-48E0-59AC-8DDD-79A0BC645D0E}"/>
              </a:ext>
            </a:extLst>
          </p:cNvPr>
          <p:cNvSpPr txBox="1"/>
          <p:nvPr/>
        </p:nvSpPr>
        <p:spPr>
          <a:xfrm>
            <a:off x="355182" y="4249676"/>
            <a:ext cx="119147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Dependance of propagation time on drift time ~ 10%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Delay between avalanche reaching anode and plasma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delay depends on drift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‘jitter’ in signal or physical effect </a:t>
            </a:r>
            <a:r>
              <a:rPr lang="en-US" sz="1600" dirty="0" err="1"/>
              <a:t>eg.</a:t>
            </a:r>
            <a:r>
              <a:rPr lang="en-US" sz="1600" dirty="0"/>
              <a:t> Acceleration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correct t0 as a metric for when plasma starts to move vertically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674FC41-E058-F164-64BD-EA05604D4136}"/>
              </a:ext>
            </a:extLst>
          </p:cNvPr>
          <p:cNvGrpSpPr/>
          <p:nvPr/>
        </p:nvGrpSpPr>
        <p:grpSpPr>
          <a:xfrm>
            <a:off x="8020226" y="-305210"/>
            <a:ext cx="7791267" cy="5530240"/>
            <a:chOff x="7670363" y="-329939"/>
            <a:chExt cx="7791267" cy="558269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03A48B6-9646-A231-6841-AED86EF6DF53}"/>
                </a:ext>
              </a:extLst>
            </p:cNvPr>
            <p:cNvGrpSpPr/>
            <p:nvPr/>
          </p:nvGrpSpPr>
          <p:grpSpPr>
            <a:xfrm>
              <a:off x="7670363" y="-329939"/>
              <a:ext cx="7791267" cy="5582691"/>
              <a:chOff x="866521" y="-328288"/>
              <a:chExt cx="10284171" cy="740365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C9B4D71-0D5B-A4EC-9785-BFD4076F3E59}"/>
                  </a:ext>
                </a:extLst>
              </p:cNvPr>
              <p:cNvGrpSpPr/>
              <p:nvPr/>
            </p:nvGrpSpPr>
            <p:grpSpPr>
              <a:xfrm>
                <a:off x="866521" y="-328288"/>
                <a:ext cx="10284171" cy="7403650"/>
                <a:chOff x="8766689" y="3275908"/>
                <a:chExt cx="2719940" cy="2342851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A15C73E-B5DB-9517-C1F5-0A08024C2C68}"/>
                    </a:ext>
                  </a:extLst>
                </p:cNvPr>
                <p:cNvGrpSpPr/>
                <p:nvPr/>
              </p:nvGrpSpPr>
              <p:grpSpPr>
                <a:xfrm>
                  <a:off x="8766689" y="3275908"/>
                  <a:ext cx="2719939" cy="2342851"/>
                  <a:chOff x="1390522" y="2682533"/>
                  <a:chExt cx="3573556" cy="1853145"/>
                </a:xfrm>
              </p:grpSpPr>
              <p:sp>
                <p:nvSpPr>
                  <p:cNvPr id="49" name="Arc 48">
                    <a:extLst>
                      <a:ext uri="{FF2B5EF4-FFF2-40B4-BE49-F238E27FC236}">
                        <a16:creationId xmlns:a16="http://schemas.microsoft.com/office/drawing/2014/main" id="{79330AF3-413D-0175-6B7F-AFFCD01A58C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884200" y="2684596"/>
                    <a:ext cx="421183" cy="752777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79292E26-8E51-4A66-EC9F-03970C6BA6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88045" y="3437373"/>
                    <a:ext cx="927453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2E8DABF-2D6D-D736-5A7F-F6F18390D232}"/>
                      </a:ext>
                    </a:extLst>
                  </p:cNvPr>
                  <p:cNvGrpSpPr/>
                  <p:nvPr/>
                </p:nvGrpSpPr>
                <p:grpSpPr>
                  <a:xfrm>
                    <a:off x="1390522" y="3437374"/>
                    <a:ext cx="1074215" cy="1098304"/>
                    <a:chOff x="4631335" y="3001380"/>
                    <a:chExt cx="3904081" cy="1900739"/>
                  </a:xfrm>
                </p:grpSpPr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EE534066-569F-EA09-B35A-FB5350B7DC30}"/>
                        </a:ext>
                      </a:extLst>
                    </p:cNvPr>
                    <p:cNvCxnSpPr>
                      <a:cxnSpLocks/>
                      <a:endCxn id="61" idx="0"/>
                    </p:cNvCxnSpPr>
                    <p:nvPr/>
                  </p:nvCxnSpPr>
                  <p:spPr>
                    <a:xfrm>
                      <a:off x="4631335" y="3008607"/>
                      <a:ext cx="2084079" cy="0"/>
                    </a:xfrm>
                    <a:prstGeom prst="line">
                      <a:avLst/>
                    </a:prstGeom>
                    <a:ln w="95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35AFB4CF-5FEF-9E7C-6BC3-E0200A04D5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4179" y="3001380"/>
                      <a:ext cx="1941237" cy="1900739"/>
                      <a:chOff x="6594179" y="3001380"/>
                      <a:chExt cx="1941237" cy="1900739"/>
                    </a:xfrm>
                  </p:grpSpPr>
                  <p:sp>
                    <p:nvSpPr>
                      <p:cNvPr id="61" name="Arc 60">
                        <a:extLst>
                          <a:ext uri="{FF2B5EF4-FFF2-40B4-BE49-F238E27FC236}">
                            <a16:creationId xmlns:a16="http://schemas.microsoft.com/office/drawing/2014/main" id="{C35D29F8-7C30-1ECB-06CE-C9791F706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94179" y="3008607"/>
                        <a:ext cx="242473" cy="1893512"/>
                      </a:xfrm>
                      <a:prstGeom prst="arc">
                        <a:avLst/>
                      </a:prstGeom>
                      <a:ln w="952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A0F473AA-3078-4263-F06D-DC96C7FC3481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011240" y="3001380"/>
                        <a:ext cx="1524176" cy="1763246"/>
                      </a:xfrm>
                      <a:prstGeom prst="arc">
                        <a:avLst>
                          <a:gd name="adj1" fmla="val 16200000"/>
                          <a:gd name="adj2" fmla="val 96246"/>
                        </a:avLst>
                      </a:prstGeom>
                      <a:ln w="952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Freeform 62">
                        <a:extLst>
                          <a:ext uri="{FF2B5EF4-FFF2-40B4-BE49-F238E27FC236}">
                            <a16:creationId xmlns:a16="http://schemas.microsoft.com/office/drawing/2014/main" id="{4C20BE62-25FE-698A-AD7A-E91A2F07B8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34301" y="3854730"/>
                        <a:ext cx="179294" cy="199173"/>
                      </a:xfrm>
                      <a:custGeom>
                        <a:avLst/>
                        <a:gdLst>
                          <a:gd name="connsiteX0" fmla="*/ 0 w 179294"/>
                          <a:gd name="connsiteY0" fmla="*/ 125506 h 272240"/>
                          <a:gd name="connsiteX1" fmla="*/ 107576 w 179294"/>
                          <a:gd name="connsiteY1" fmla="*/ 268941 h 272240"/>
                          <a:gd name="connsiteX2" fmla="*/ 179294 w 179294"/>
                          <a:gd name="connsiteY2" fmla="*/ 0 h 2722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179294" h="272240">
                            <a:moveTo>
                              <a:pt x="0" y="125506"/>
                            </a:moveTo>
                            <a:cubicBezTo>
                              <a:pt x="38847" y="207682"/>
                              <a:pt x="77694" y="289859"/>
                              <a:pt x="107576" y="268941"/>
                            </a:cubicBezTo>
                            <a:cubicBezTo>
                              <a:pt x="137458" y="248023"/>
                              <a:pt x="161365" y="34365"/>
                              <a:pt x="179294" y="0"/>
                            </a:cubicBezTo>
                          </a:path>
                        </a:pathLst>
                      </a:custGeom>
                      <a:noFill/>
                      <a:ln w="9525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8BA9D92E-E8B7-E8F1-8F7C-6CD6C6014A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55047" y="3437373"/>
                    <a:ext cx="531212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BCB05960-8C04-329A-D894-BC79F140E0C1}"/>
                      </a:ext>
                    </a:extLst>
                  </p:cNvPr>
                  <p:cNvCxnSpPr/>
                  <p:nvPr/>
                </p:nvCxnSpPr>
                <p:spPr>
                  <a:xfrm>
                    <a:off x="2786259" y="3437374"/>
                    <a:ext cx="66070" cy="51944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ED2D2327-11DC-DC11-4C31-B729B5CC2F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52329" y="3063717"/>
                    <a:ext cx="31569" cy="880302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Arc 54">
                    <a:extLst>
                      <a:ext uri="{FF2B5EF4-FFF2-40B4-BE49-F238E27FC236}">
                        <a16:creationId xmlns:a16="http://schemas.microsoft.com/office/drawing/2014/main" id="{CA8B12FA-E138-8530-870B-DE5E4F2F3C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109764" y="2682533"/>
                    <a:ext cx="421183" cy="752777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EACF14E9-E7F1-8404-6DC7-1A2AC6C890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3609" y="3435310"/>
                    <a:ext cx="650469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8CADC30A-721D-BA9E-2132-328ECE7C2304}"/>
                      </a:ext>
                    </a:extLst>
                  </p:cNvPr>
                  <p:cNvCxnSpPr/>
                  <p:nvPr/>
                </p:nvCxnSpPr>
                <p:spPr>
                  <a:xfrm>
                    <a:off x="4011823" y="3435311"/>
                    <a:ext cx="66070" cy="51944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B3389B8A-3672-375A-75A9-72B2B83350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77893" y="3061653"/>
                    <a:ext cx="31569" cy="880302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1814F608-0536-F4BE-7536-B87F5FE89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66996" y="3785391"/>
                  <a:ext cx="0" cy="126537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B46071A-9646-03CE-7EB7-0EEAD68148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72992" y="5050768"/>
                  <a:ext cx="2713637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7301822-5065-6BA1-D4ED-37C3E24B89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0170" y="2581019"/>
                <a:ext cx="1085403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876F70E-7430-BCD5-BBA5-FD3BD2390A98}"/>
                  </a:ext>
                </a:extLst>
              </p:cNvPr>
              <p:cNvCxnSpPr/>
              <p:nvPr/>
            </p:nvCxnSpPr>
            <p:spPr>
              <a:xfrm>
                <a:off x="8454488" y="3270581"/>
                <a:ext cx="0" cy="2018385"/>
              </a:xfrm>
              <a:prstGeom prst="line">
                <a:avLst/>
              </a:prstGeom>
              <a:ln w="9525">
                <a:solidFill>
                  <a:srgbClr val="7030A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040EB96-FA1C-FEAB-5570-EB31F5AD7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0557" y="2088865"/>
                <a:ext cx="30372" cy="3196380"/>
              </a:xfrm>
              <a:prstGeom prst="line">
                <a:avLst/>
              </a:prstGeom>
              <a:ln w="9525">
                <a:solidFill>
                  <a:srgbClr val="7030A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5EA8274-BEC5-0827-114B-3D07F7D29D61}"/>
                </a:ext>
              </a:extLst>
            </p:cNvPr>
            <p:cNvCxnSpPr/>
            <p:nvPr/>
          </p:nvCxnSpPr>
          <p:spPr>
            <a:xfrm>
              <a:off x="9084802" y="1881968"/>
              <a:ext cx="1759404" cy="0"/>
            </a:xfrm>
            <a:prstGeom prst="straightConnector1">
              <a:avLst/>
            </a:prstGeom>
            <a:ln w="952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400A915-7804-DFEB-EB54-4984C088A286}"/>
                </a:ext>
              </a:extLst>
            </p:cNvPr>
            <p:cNvSpPr txBox="1"/>
            <p:nvPr/>
          </p:nvSpPr>
          <p:spPr>
            <a:xfrm>
              <a:off x="9671854" y="158593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t1-t0</a:t>
              </a:r>
              <a:endParaRPr lang="en-US" dirty="0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5E7F1A0D-68E6-16A1-070F-89AB70CC4790}"/>
              </a:ext>
            </a:extLst>
          </p:cNvPr>
          <p:cNvSpPr/>
          <p:nvPr/>
        </p:nvSpPr>
        <p:spPr>
          <a:xfrm>
            <a:off x="11789117" y="826177"/>
            <a:ext cx="1494985" cy="3246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34B5920-AA5E-482A-8E6D-080765023EB0}"/>
              </a:ext>
            </a:extLst>
          </p:cNvPr>
          <p:cNvGrpSpPr/>
          <p:nvPr/>
        </p:nvGrpSpPr>
        <p:grpSpPr>
          <a:xfrm>
            <a:off x="178901" y="727384"/>
            <a:ext cx="3896116" cy="3530220"/>
            <a:chOff x="-12687" y="702739"/>
            <a:chExt cx="3896116" cy="3530220"/>
          </a:xfrm>
        </p:grpSpPr>
        <p:pic>
          <p:nvPicPr>
            <p:cNvPr id="11" name="Picture 10" descr="A blue dotted graph with numbers&#10;&#10;Description automatically generated with medium confidence">
              <a:extLst>
                <a:ext uri="{FF2B5EF4-FFF2-40B4-BE49-F238E27FC236}">
                  <a16:creationId xmlns:a16="http://schemas.microsoft.com/office/drawing/2014/main" id="{BFD82E3A-F54D-7B9B-1B94-3683963DA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4" y="702739"/>
              <a:ext cx="3719835" cy="326682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62811CE-7256-C985-6C49-B1C209B6CBDA}"/>
                </a:ext>
              </a:extLst>
            </p:cNvPr>
            <p:cNvSpPr txBox="1"/>
            <p:nvPr/>
          </p:nvSpPr>
          <p:spPr>
            <a:xfrm>
              <a:off x="1597879" y="395596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7BD4EC5-5746-3429-BBC8-B190CD3EADDA}"/>
                </a:ext>
              </a:extLst>
            </p:cNvPr>
            <p:cNvSpPr txBox="1"/>
            <p:nvPr/>
          </p:nvSpPr>
          <p:spPr>
            <a:xfrm rot="16200000">
              <a:off x="-505739" y="2086150"/>
              <a:ext cx="1263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3FA45D2-B0B0-FB40-5E15-C341B4086E83}"/>
              </a:ext>
            </a:extLst>
          </p:cNvPr>
          <p:cNvGrpSpPr/>
          <p:nvPr/>
        </p:nvGrpSpPr>
        <p:grpSpPr>
          <a:xfrm>
            <a:off x="4031773" y="757784"/>
            <a:ext cx="3694927" cy="3485803"/>
            <a:chOff x="3787905" y="731112"/>
            <a:chExt cx="3694927" cy="3485803"/>
          </a:xfrm>
        </p:grpSpPr>
        <p:pic>
          <p:nvPicPr>
            <p:cNvPr id="10" name="Picture 9" descr="A graph with blue lines&#10;&#10;Description automatically generated">
              <a:extLst>
                <a:ext uri="{FF2B5EF4-FFF2-40B4-BE49-F238E27FC236}">
                  <a16:creationId xmlns:a16="http://schemas.microsoft.com/office/drawing/2014/main" id="{B8E479FC-82BD-13C7-EE61-62565E0849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74"/>
            <a:stretch/>
          </p:blipFill>
          <p:spPr>
            <a:xfrm>
              <a:off x="4037438" y="731112"/>
              <a:ext cx="3445394" cy="3224848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C938EB-8AC8-5C6E-E70D-04EB081B7B52}"/>
                </a:ext>
              </a:extLst>
            </p:cNvPr>
            <p:cNvSpPr txBox="1"/>
            <p:nvPr/>
          </p:nvSpPr>
          <p:spPr>
            <a:xfrm rot="16200000">
              <a:off x="3033789" y="2102357"/>
              <a:ext cx="1785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 average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F0C3067-00B9-308C-1BB2-9D9F508E6511}"/>
                </a:ext>
              </a:extLst>
            </p:cNvPr>
            <p:cNvSpPr txBox="1"/>
            <p:nvPr/>
          </p:nvSpPr>
          <p:spPr>
            <a:xfrm>
              <a:off x="5334283" y="3939916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E366F16-AAF6-240D-9F8D-E082A90863C0}"/>
              </a:ext>
            </a:extLst>
          </p:cNvPr>
          <p:cNvSpPr txBox="1"/>
          <p:nvPr/>
        </p:nvSpPr>
        <p:spPr>
          <a:xfrm>
            <a:off x="3434316" y="-935665"/>
            <a:ext cx="24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Fix/add more events!!!!</a:t>
            </a:r>
          </a:p>
        </p:txBody>
      </p:sp>
    </p:spTree>
    <p:extLst>
      <p:ext uri="{BB962C8B-B14F-4D97-AF65-F5344CB8AC3E}">
        <p14:creationId xmlns:p14="http://schemas.microsoft.com/office/powerpoint/2010/main" val="36987381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CBDE6-E416-CCB0-D8E5-D2C8F7216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D6868-7DF3-8FC3-AB5E-CD0BD0649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0F46-6CBD-184C-BDCD-D10AE4FD57BA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9C5E2-BD3A-B397-1241-4A19D5C2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B84E4-F7BD-590B-D673-7908FEA91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63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F98166-6BBE-FB72-4466-3F40E6F9C345}"/>
              </a:ext>
            </a:extLst>
          </p:cNvPr>
          <p:cNvGrpSpPr/>
          <p:nvPr/>
        </p:nvGrpSpPr>
        <p:grpSpPr>
          <a:xfrm>
            <a:off x="557834" y="713853"/>
            <a:ext cx="5622833" cy="5535808"/>
            <a:chOff x="3849436" y="731112"/>
            <a:chExt cx="3669430" cy="3408618"/>
          </a:xfrm>
        </p:grpSpPr>
        <p:pic>
          <p:nvPicPr>
            <p:cNvPr id="7" name="Picture 6" descr="A graph with blue lines&#10;&#10;Description automatically generated">
              <a:extLst>
                <a:ext uri="{FF2B5EF4-FFF2-40B4-BE49-F238E27FC236}">
                  <a16:creationId xmlns:a16="http://schemas.microsoft.com/office/drawing/2014/main" id="{40B42AF7-B58A-694D-A771-70DFC114D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974"/>
            <a:stretch/>
          </p:blipFill>
          <p:spPr>
            <a:xfrm>
              <a:off x="4037439" y="731112"/>
              <a:ext cx="3439027" cy="322484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AA17CCD-6273-8FF5-678B-CBAF2A3445D5}"/>
                </a:ext>
              </a:extLst>
            </p:cNvPr>
            <p:cNvCxnSpPr/>
            <p:nvPr/>
          </p:nvCxnSpPr>
          <p:spPr>
            <a:xfrm flipH="1">
              <a:off x="5262933" y="2057155"/>
              <a:ext cx="62753" cy="8337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C710A6-23F7-CAB7-94F0-EEE82A33A5E5}"/>
                </a:ext>
              </a:extLst>
            </p:cNvPr>
            <p:cNvSpPr txBox="1"/>
            <p:nvPr/>
          </p:nvSpPr>
          <p:spPr>
            <a:xfrm>
              <a:off x="5035887" y="1901479"/>
              <a:ext cx="10001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Linear region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2D125CC-9B73-C789-A236-A2F26AA4CE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2716" y="1328396"/>
              <a:ext cx="62753" cy="579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DD3D79-B83D-61F4-C347-11D5E2E1F315}"/>
                </a:ext>
              </a:extLst>
            </p:cNvPr>
            <p:cNvSpPr txBox="1"/>
            <p:nvPr/>
          </p:nvSpPr>
          <p:spPr>
            <a:xfrm>
              <a:off x="6239798" y="1189896"/>
              <a:ext cx="1279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Non-linear region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33F5F0E-2718-9712-B094-E91FF6CFA382}"/>
                </a:ext>
              </a:extLst>
            </p:cNvPr>
            <p:cNvCxnSpPr>
              <a:cxnSpLocks/>
            </p:cNvCxnSpPr>
            <p:nvPr/>
          </p:nvCxnSpPr>
          <p:spPr>
            <a:xfrm>
              <a:off x="4411268" y="1683591"/>
              <a:ext cx="48072" cy="8595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B16611-E057-2EF4-85E7-65B0FBFCE337}"/>
                </a:ext>
              </a:extLst>
            </p:cNvPr>
            <p:cNvSpPr txBox="1"/>
            <p:nvPr/>
          </p:nvSpPr>
          <p:spPr>
            <a:xfrm>
              <a:off x="4257247" y="1533423"/>
              <a:ext cx="1234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Noise/</a:t>
              </a:r>
              <a:r>
                <a:rPr lang="en-US" sz="1200" dirty="0" err="1"/>
                <a:t>lowcount</a:t>
              </a:r>
              <a:endParaRPr lang="en-US" sz="12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C2EF9E-3241-4447-62D4-94092D3D7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4439" y="2200854"/>
              <a:ext cx="0" cy="5463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058275-9613-DBB2-5EE1-6576C27311C1}"/>
                </a:ext>
              </a:extLst>
            </p:cNvPr>
            <p:cNvSpPr txBox="1"/>
            <p:nvPr/>
          </p:nvSpPr>
          <p:spPr>
            <a:xfrm>
              <a:off x="6578117" y="2747175"/>
              <a:ext cx="898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Flat/low count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1319BB-6E63-E269-E7CD-2D26B1651D02}"/>
                </a:ext>
              </a:extLst>
            </p:cNvPr>
            <p:cNvSpPr txBox="1"/>
            <p:nvPr/>
          </p:nvSpPr>
          <p:spPr>
            <a:xfrm rot="16200000">
              <a:off x="2993251" y="1895173"/>
              <a:ext cx="1898805" cy="186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Propagation time average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99A3FF-7403-B8D8-1ACA-0EF76E9BA26E}"/>
                </a:ext>
              </a:extLst>
            </p:cNvPr>
            <p:cNvSpPr txBox="1"/>
            <p:nvPr/>
          </p:nvSpPr>
          <p:spPr>
            <a:xfrm>
              <a:off x="5471463" y="3950219"/>
              <a:ext cx="729425" cy="189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Drift time (ns)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7242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8804E-7180-F0DF-A781-4B3E0A0B9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3583-A609-DF4E-ABF8-09FF2CA78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7ACFA-F47F-E300-D527-DE11ECF12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FF52-6CC4-6542-95F5-58C3E4A8E46C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54F1E-2BE9-BC0C-E668-0C000A7A3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5D0C0-E028-0B28-3E28-1E7657498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BF9F1D-EBD7-680B-16B3-1F29995092DD}"/>
                  </a:ext>
                </a:extLst>
              </p:cNvPr>
              <p:cNvSpPr txBox="1"/>
              <p:nvPr/>
            </p:nvSpPr>
            <p:spPr>
              <a:xfrm>
                <a:off x="6288248" y="937286"/>
                <a:ext cx="3884541" cy="358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BF9F1D-EBD7-680B-16B3-1F2999509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248" y="937286"/>
                <a:ext cx="3884541" cy="3583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8662142-1AFB-E7AA-A1F1-BF744850244A}"/>
              </a:ext>
            </a:extLst>
          </p:cNvPr>
          <p:cNvGrpSpPr/>
          <p:nvPr/>
        </p:nvGrpSpPr>
        <p:grpSpPr>
          <a:xfrm>
            <a:off x="557834" y="713853"/>
            <a:ext cx="5557862" cy="5535808"/>
            <a:chOff x="3849436" y="731112"/>
            <a:chExt cx="3627030" cy="3408618"/>
          </a:xfrm>
        </p:grpSpPr>
        <p:pic>
          <p:nvPicPr>
            <p:cNvPr id="11" name="Picture 1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5EEC56AB-E9FE-0F70-EC68-0800D9E3C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974"/>
            <a:stretch/>
          </p:blipFill>
          <p:spPr>
            <a:xfrm>
              <a:off x="4037439" y="731112"/>
              <a:ext cx="3439027" cy="322484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BB6998-4762-C454-2AC9-53FEB475659D}"/>
                </a:ext>
              </a:extLst>
            </p:cNvPr>
            <p:cNvSpPr txBox="1"/>
            <p:nvPr/>
          </p:nvSpPr>
          <p:spPr>
            <a:xfrm rot="16200000">
              <a:off x="2993251" y="1895173"/>
              <a:ext cx="1898805" cy="186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Propagation time average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DAB7B7-CB38-03A4-7C99-B2117389D80B}"/>
                </a:ext>
              </a:extLst>
            </p:cNvPr>
            <p:cNvSpPr txBox="1"/>
            <p:nvPr/>
          </p:nvSpPr>
          <p:spPr>
            <a:xfrm>
              <a:off x="5471463" y="3950219"/>
              <a:ext cx="729425" cy="189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Drift time (ns)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BA0406-F4F7-9615-9C9A-CFDC32400C70}"/>
              </a:ext>
            </a:extLst>
          </p:cNvPr>
          <p:cNvCxnSpPr>
            <a:cxnSpLocks/>
          </p:cNvCxnSpPr>
          <p:nvPr/>
        </p:nvCxnSpPr>
        <p:spPr>
          <a:xfrm flipV="1">
            <a:off x="1806202" y="3640667"/>
            <a:ext cx="1885265" cy="12876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A1402E-8A26-7084-B423-5D9388178577}"/>
                  </a:ext>
                </a:extLst>
              </p:cNvPr>
              <p:cNvSpPr txBox="1"/>
              <p:nvPr/>
            </p:nvSpPr>
            <p:spPr>
              <a:xfrm>
                <a:off x="2538658" y="4394986"/>
                <a:ext cx="282255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A1402E-8A26-7084-B423-5D9388178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658" y="4394986"/>
                <a:ext cx="2822557" cy="2918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869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FF69D-900F-CDA8-2B4F-4973D670A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B8B5-B6A1-3E83-DBDC-362706E2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283D1-2863-AD34-835D-7665EEE15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A97C-D6F9-1F4F-819C-771609682E3C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3E90B-D984-F841-2A3E-1FD16D44C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86CD9-A318-CE32-E89B-853A71FC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2AEC7F-24B4-5625-AD39-1D6092527504}"/>
                  </a:ext>
                </a:extLst>
              </p:cNvPr>
              <p:cNvSpPr txBox="1"/>
              <p:nvPr/>
            </p:nvSpPr>
            <p:spPr>
              <a:xfrm>
                <a:off x="6372837" y="1862200"/>
                <a:ext cx="1906274" cy="501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2AEC7F-24B4-5625-AD39-1D6092527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837" y="1862200"/>
                <a:ext cx="1906274" cy="501291"/>
              </a:xfrm>
              <a:prstGeom prst="rect">
                <a:avLst/>
              </a:prstGeom>
              <a:blipFill>
                <a:blip r:embed="rId2"/>
                <a:stretch>
                  <a:fillRect t="-243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D7F4602-43F1-9154-16DD-8AF49C3D7E12}"/>
                  </a:ext>
                </a:extLst>
              </p:cNvPr>
              <p:cNvSpPr txBox="1"/>
              <p:nvPr/>
            </p:nvSpPr>
            <p:spPr>
              <a:xfrm>
                <a:off x="8309213" y="1862889"/>
                <a:ext cx="3196949" cy="530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𝑑𝑟𝑖𝑓𝑡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D7F4602-43F1-9154-16DD-8AF49C3D7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213" y="1862889"/>
                <a:ext cx="3196949" cy="530402"/>
              </a:xfrm>
              <a:prstGeom prst="rect">
                <a:avLst/>
              </a:prstGeom>
              <a:blipFill>
                <a:blip r:embed="rId3"/>
                <a:stretch>
                  <a:fillRect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21E0A8-66B9-17BA-5E9A-18A0BC169EBB}"/>
              </a:ext>
            </a:extLst>
          </p:cNvPr>
          <p:cNvCxnSpPr>
            <a:cxnSpLocks/>
          </p:cNvCxnSpPr>
          <p:nvPr/>
        </p:nvCxnSpPr>
        <p:spPr>
          <a:xfrm>
            <a:off x="7885332" y="2121689"/>
            <a:ext cx="4832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750F9E-2BF5-167A-5269-985884F74124}"/>
                  </a:ext>
                </a:extLst>
              </p:cNvPr>
              <p:cNvSpPr txBox="1"/>
              <p:nvPr/>
            </p:nvSpPr>
            <p:spPr>
              <a:xfrm>
                <a:off x="6288248" y="937286"/>
                <a:ext cx="3884541" cy="358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750F9E-2BF5-167A-5269-985884F74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248" y="937286"/>
                <a:ext cx="3884541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47A74CE-BE13-40E1-7BC6-D8115B88BF32}"/>
              </a:ext>
            </a:extLst>
          </p:cNvPr>
          <p:cNvGrpSpPr/>
          <p:nvPr/>
        </p:nvGrpSpPr>
        <p:grpSpPr>
          <a:xfrm>
            <a:off x="557834" y="713853"/>
            <a:ext cx="5557862" cy="5535808"/>
            <a:chOff x="3849436" y="731112"/>
            <a:chExt cx="3627030" cy="3408618"/>
          </a:xfrm>
        </p:grpSpPr>
        <p:pic>
          <p:nvPicPr>
            <p:cNvPr id="11" name="Picture 1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624874D8-B2D7-55BC-C394-7BBABD5A5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974"/>
            <a:stretch/>
          </p:blipFill>
          <p:spPr>
            <a:xfrm>
              <a:off x="4037439" y="731112"/>
              <a:ext cx="3439027" cy="322484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0C5DDC-4A80-3C80-4D77-70AB76887B6C}"/>
                </a:ext>
              </a:extLst>
            </p:cNvPr>
            <p:cNvSpPr txBox="1"/>
            <p:nvPr/>
          </p:nvSpPr>
          <p:spPr>
            <a:xfrm rot="16200000">
              <a:off x="2993251" y="1895173"/>
              <a:ext cx="1898805" cy="186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Propagation time average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2977A0-79F8-87A8-29FF-56C2B7F6757C}"/>
                </a:ext>
              </a:extLst>
            </p:cNvPr>
            <p:cNvSpPr txBox="1"/>
            <p:nvPr/>
          </p:nvSpPr>
          <p:spPr>
            <a:xfrm>
              <a:off x="5471463" y="3950219"/>
              <a:ext cx="729425" cy="189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Drift time (ns)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FEE7FB-59A8-06A5-3749-F57BBAEFD931}"/>
              </a:ext>
            </a:extLst>
          </p:cNvPr>
          <p:cNvCxnSpPr>
            <a:cxnSpLocks/>
          </p:cNvCxnSpPr>
          <p:nvPr/>
        </p:nvCxnSpPr>
        <p:spPr>
          <a:xfrm flipV="1">
            <a:off x="1806202" y="3640667"/>
            <a:ext cx="1885265" cy="12876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543337-C225-1F10-CE86-68DA74F1AD3D}"/>
                  </a:ext>
                </a:extLst>
              </p:cNvPr>
              <p:cNvSpPr txBox="1"/>
              <p:nvPr/>
            </p:nvSpPr>
            <p:spPr>
              <a:xfrm>
                <a:off x="2538658" y="4394986"/>
                <a:ext cx="282255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543337-C225-1F10-CE86-68DA74F1A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658" y="4394986"/>
                <a:ext cx="2822557" cy="2918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150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7B597-39F0-0744-5A5F-291BF1F9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4E9B4-9A3C-004C-0A6D-C7BB42DD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B866D-6B48-26AE-D850-82394E215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D2046-1542-FD4A-8CB1-216FA3528386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0FE65-9EBC-A7E9-D7F7-B8526D069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AB6A-27C7-0B2A-3E73-90091E5A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2D299C-3FFC-0C65-9D3B-30378C82ED3F}"/>
                  </a:ext>
                </a:extLst>
              </p:cNvPr>
              <p:cNvSpPr txBox="1"/>
              <p:nvPr/>
            </p:nvSpPr>
            <p:spPr>
              <a:xfrm>
                <a:off x="6372837" y="1862200"/>
                <a:ext cx="1906274" cy="501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2D299C-3FFC-0C65-9D3B-30378C82E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837" y="1862200"/>
                <a:ext cx="1906274" cy="501291"/>
              </a:xfrm>
              <a:prstGeom prst="rect">
                <a:avLst/>
              </a:prstGeom>
              <a:blipFill>
                <a:blip r:embed="rId2"/>
                <a:stretch>
                  <a:fillRect t="-243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0AC02A-3789-964C-86FE-3ABCD1557CCC}"/>
                  </a:ext>
                </a:extLst>
              </p:cNvPr>
              <p:cNvSpPr txBox="1"/>
              <p:nvPr/>
            </p:nvSpPr>
            <p:spPr>
              <a:xfrm>
                <a:off x="8309213" y="1862889"/>
                <a:ext cx="3196949" cy="530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𝑑𝑟𝑖𝑓𝑡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0AC02A-3789-964C-86FE-3ABCD1557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213" y="1862889"/>
                <a:ext cx="3196949" cy="530402"/>
              </a:xfrm>
              <a:prstGeom prst="rect">
                <a:avLst/>
              </a:prstGeom>
              <a:blipFill>
                <a:blip r:embed="rId3"/>
                <a:stretch>
                  <a:fillRect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C0FA9B-5045-1B8C-E0E8-A8DF1DAE6EE1}"/>
              </a:ext>
            </a:extLst>
          </p:cNvPr>
          <p:cNvCxnSpPr>
            <a:cxnSpLocks/>
          </p:cNvCxnSpPr>
          <p:nvPr/>
        </p:nvCxnSpPr>
        <p:spPr>
          <a:xfrm>
            <a:off x="7885332" y="2121689"/>
            <a:ext cx="4832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1ECF27-81D3-6BD4-44ED-65A652CDD815}"/>
                  </a:ext>
                </a:extLst>
              </p:cNvPr>
              <p:cNvSpPr txBox="1"/>
              <p:nvPr/>
            </p:nvSpPr>
            <p:spPr>
              <a:xfrm>
                <a:off x="6288248" y="937286"/>
                <a:ext cx="3884541" cy="358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1ECF27-81D3-6BD4-44ED-65A652CDD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248" y="937286"/>
                <a:ext cx="3884541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E4FD52F-6B9D-03DA-A8AE-58007A8E415B}"/>
              </a:ext>
            </a:extLst>
          </p:cNvPr>
          <p:cNvSpPr txBox="1"/>
          <p:nvPr/>
        </p:nvSpPr>
        <p:spPr>
          <a:xfrm>
            <a:off x="6325711" y="2717449"/>
            <a:ext cx="3721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Effect could be &gt; cm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7BA386-99A3-AA6F-4BC9-381B67567835}"/>
              </a:ext>
            </a:extLst>
          </p:cNvPr>
          <p:cNvGrpSpPr/>
          <p:nvPr/>
        </p:nvGrpSpPr>
        <p:grpSpPr>
          <a:xfrm>
            <a:off x="557834" y="713853"/>
            <a:ext cx="5557862" cy="5535808"/>
            <a:chOff x="3849436" y="731112"/>
            <a:chExt cx="3627030" cy="3408618"/>
          </a:xfrm>
        </p:grpSpPr>
        <p:pic>
          <p:nvPicPr>
            <p:cNvPr id="11" name="Picture 1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A7094239-0398-9DC0-FD94-D4BBF01124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974"/>
            <a:stretch/>
          </p:blipFill>
          <p:spPr>
            <a:xfrm>
              <a:off x="4037439" y="731112"/>
              <a:ext cx="3439027" cy="322484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E188AE-12A7-D9DB-FB23-9D44EED0AAF8}"/>
                </a:ext>
              </a:extLst>
            </p:cNvPr>
            <p:cNvSpPr txBox="1"/>
            <p:nvPr/>
          </p:nvSpPr>
          <p:spPr>
            <a:xfrm rot="16200000">
              <a:off x="2993251" y="1895173"/>
              <a:ext cx="1898805" cy="186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Propagation time average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91BD8D-41B2-8F70-53F5-20A4B7120709}"/>
                </a:ext>
              </a:extLst>
            </p:cNvPr>
            <p:cNvSpPr txBox="1"/>
            <p:nvPr/>
          </p:nvSpPr>
          <p:spPr>
            <a:xfrm>
              <a:off x="5471463" y="3950219"/>
              <a:ext cx="729425" cy="189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Drift time (ns)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BAD844-4B30-59D7-47F7-FADDC199FA48}"/>
              </a:ext>
            </a:extLst>
          </p:cNvPr>
          <p:cNvCxnSpPr>
            <a:cxnSpLocks/>
          </p:cNvCxnSpPr>
          <p:nvPr/>
        </p:nvCxnSpPr>
        <p:spPr>
          <a:xfrm flipV="1">
            <a:off x="1806202" y="3640667"/>
            <a:ext cx="1885265" cy="12876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CFA458-5BAD-2143-A99A-DB4CBFA783A2}"/>
                  </a:ext>
                </a:extLst>
              </p:cNvPr>
              <p:cNvSpPr txBox="1"/>
              <p:nvPr/>
            </p:nvSpPr>
            <p:spPr>
              <a:xfrm>
                <a:off x="2538658" y="4394986"/>
                <a:ext cx="282255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CFA458-5BAD-2143-A99A-DB4CBFA78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658" y="4394986"/>
                <a:ext cx="2822557" cy="2918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6140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6A626-09BC-77E6-3130-9E85BA01D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2793-6E1E-9ABC-2B2F-2F00916C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8D885-FDAA-D998-E491-2A1B45169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FC84-E834-6B42-B451-C0335BDA4053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933E7-0043-7C8C-E78E-45F64B26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CF99F-4299-8122-05BB-813A2EBA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9B3FEC-82A2-B70D-CE46-687AFCDD853F}"/>
                  </a:ext>
                </a:extLst>
              </p:cNvPr>
              <p:cNvSpPr txBox="1"/>
              <p:nvPr/>
            </p:nvSpPr>
            <p:spPr>
              <a:xfrm>
                <a:off x="6372837" y="1862200"/>
                <a:ext cx="1906274" cy="501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9B3FEC-82A2-B70D-CE46-687AFCDD8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837" y="1862200"/>
                <a:ext cx="1906274" cy="501291"/>
              </a:xfrm>
              <a:prstGeom prst="rect">
                <a:avLst/>
              </a:prstGeom>
              <a:blipFill>
                <a:blip r:embed="rId2"/>
                <a:stretch>
                  <a:fillRect t="-243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398353-662E-E64F-FBA4-6D6E754711AF}"/>
                  </a:ext>
                </a:extLst>
              </p:cNvPr>
              <p:cNvSpPr txBox="1"/>
              <p:nvPr/>
            </p:nvSpPr>
            <p:spPr>
              <a:xfrm>
                <a:off x="8309213" y="1862889"/>
                <a:ext cx="3196949" cy="530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𝑑𝑟𝑖𝑓𝑡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398353-662E-E64F-FBA4-6D6E7547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213" y="1862889"/>
                <a:ext cx="3196949" cy="530402"/>
              </a:xfrm>
              <a:prstGeom prst="rect">
                <a:avLst/>
              </a:prstGeom>
              <a:blipFill>
                <a:blip r:embed="rId3"/>
                <a:stretch>
                  <a:fillRect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4AF51E-8FDB-CE9B-24B1-95C1ED06F3F7}"/>
              </a:ext>
            </a:extLst>
          </p:cNvPr>
          <p:cNvCxnSpPr>
            <a:cxnSpLocks/>
          </p:cNvCxnSpPr>
          <p:nvPr/>
        </p:nvCxnSpPr>
        <p:spPr>
          <a:xfrm>
            <a:off x="7885332" y="2121689"/>
            <a:ext cx="4832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209EFC-E874-7527-C12E-EDF19650C4AD}"/>
                  </a:ext>
                </a:extLst>
              </p:cNvPr>
              <p:cNvSpPr txBox="1"/>
              <p:nvPr/>
            </p:nvSpPr>
            <p:spPr>
              <a:xfrm>
                <a:off x="6288248" y="937286"/>
                <a:ext cx="3884541" cy="358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209EFC-E874-7527-C12E-EDF19650C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248" y="937286"/>
                <a:ext cx="3884541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97B43C7-FD41-574B-4C60-91294628B6AC}"/>
              </a:ext>
            </a:extLst>
          </p:cNvPr>
          <p:cNvSpPr txBox="1"/>
          <p:nvPr/>
        </p:nvSpPr>
        <p:spPr>
          <a:xfrm>
            <a:off x="6325711" y="2717449"/>
            <a:ext cx="3721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Effect could be &gt; cm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A54189-00E7-CEB2-D195-0E91C1A480ED}"/>
              </a:ext>
            </a:extLst>
          </p:cNvPr>
          <p:cNvSpPr txBox="1"/>
          <p:nvPr/>
        </p:nvSpPr>
        <p:spPr>
          <a:xfrm>
            <a:off x="6372837" y="3338941"/>
            <a:ext cx="6183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Ways to 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Shift calo timestamps depending on drift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Have a calibration constant, C, unique to each cell</a:t>
            </a:r>
          </a:p>
          <a:p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645D94-4990-9D5C-0C31-399B1F2DD4DB}"/>
              </a:ext>
            </a:extLst>
          </p:cNvPr>
          <p:cNvGrpSpPr/>
          <p:nvPr/>
        </p:nvGrpSpPr>
        <p:grpSpPr>
          <a:xfrm>
            <a:off x="557834" y="713853"/>
            <a:ext cx="5557862" cy="5535808"/>
            <a:chOff x="3849436" y="731112"/>
            <a:chExt cx="3627030" cy="3408618"/>
          </a:xfrm>
        </p:grpSpPr>
        <p:pic>
          <p:nvPicPr>
            <p:cNvPr id="11" name="Picture 1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67E1EF87-E5E4-1458-EC1C-68576C6B3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974"/>
            <a:stretch/>
          </p:blipFill>
          <p:spPr>
            <a:xfrm>
              <a:off x="4037439" y="731112"/>
              <a:ext cx="3439027" cy="322484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A890B7-C62F-B418-79AB-FE35A9F4D63B}"/>
                </a:ext>
              </a:extLst>
            </p:cNvPr>
            <p:cNvSpPr txBox="1"/>
            <p:nvPr/>
          </p:nvSpPr>
          <p:spPr>
            <a:xfrm rot="16200000">
              <a:off x="2993251" y="1895173"/>
              <a:ext cx="1898805" cy="186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Propagation time average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2D661E-4D33-A20F-40DD-A5F750BBCF50}"/>
                </a:ext>
              </a:extLst>
            </p:cNvPr>
            <p:cNvSpPr txBox="1"/>
            <p:nvPr/>
          </p:nvSpPr>
          <p:spPr>
            <a:xfrm>
              <a:off x="5471463" y="3950219"/>
              <a:ext cx="729425" cy="189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Drift time (ns)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5C418B-1055-8C72-5658-0BB6D7830995}"/>
              </a:ext>
            </a:extLst>
          </p:cNvPr>
          <p:cNvCxnSpPr>
            <a:cxnSpLocks/>
          </p:cNvCxnSpPr>
          <p:nvPr/>
        </p:nvCxnSpPr>
        <p:spPr>
          <a:xfrm flipV="1">
            <a:off x="1806202" y="3640667"/>
            <a:ext cx="1885265" cy="12876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DE86AC-354E-A27D-C889-8E6B3B06A92F}"/>
                  </a:ext>
                </a:extLst>
              </p:cNvPr>
              <p:cNvSpPr txBox="1"/>
              <p:nvPr/>
            </p:nvSpPr>
            <p:spPr>
              <a:xfrm>
                <a:off x="2538658" y="4394986"/>
                <a:ext cx="282255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DE86AC-354E-A27D-C889-8E6B3B06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658" y="4394986"/>
                <a:ext cx="2822557" cy="2918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274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B22DF-8CC8-0B6B-07F7-075D132A6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11AA1-C9E6-0983-C142-B37C1E01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14A27-4F6B-F5B0-8954-58CE1A9A9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08145-10CE-9749-9DDA-999772B0D67A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C9CE9-5362-B8E7-C829-DAA6F616C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63446-7CA6-77E5-91FA-5AD559159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FB12B8-1225-DF31-1F2E-44AE0D85424D}"/>
                  </a:ext>
                </a:extLst>
              </p:cNvPr>
              <p:cNvSpPr txBox="1"/>
              <p:nvPr/>
            </p:nvSpPr>
            <p:spPr>
              <a:xfrm>
                <a:off x="6372837" y="1862200"/>
                <a:ext cx="1906274" cy="501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FB12B8-1225-DF31-1F2E-44AE0D854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837" y="1862200"/>
                <a:ext cx="1906274" cy="501291"/>
              </a:xfrm>
              <a:prstGeom prst="rect">
                <a:avLst/>
              </a:prstGeom>
              <a:blipFill>
                <a:blip r:embed="rId2"/>
                <a:stretch>
                  <a:fillRect t="-243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98F690-CF3A-7913-5F87-6BFF6EB8AFBA}"/>
                  </a:ext>
                </a:extLst>
              </p:cNvPr>
              <p:cNvSpPr txBox="1"/>
              <p:nvPr/>
            </p:nvSpPr>
            <p:spPr>
              <a:xfrm>
                <a:off x="8309213" y="1862889"/>
                <a:ext cx="3196949" cy="530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𝑑𝑟𝑖𝑓𝑡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98F690-CF3A-7913-5F87-6BFF6EB8A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213" y="1862889"/>
                <a:ext cx="3196949" cy="530402"/>
              </a:xfrm>
              <a:prstGeom prst="rect">
                <a:avLst/>
              </a:prstGeom>
              <a:blipFill>
                <a:blip r:embed="rId3"/>
                <a:stretch>
                  <a:fillRect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838AEE-0D00-A1DB-064E-29BD134E0BCA}"/>
              </a:ext>
            </a:extLst>
          </p:cNvPr>
          <p:cNvCxnSpPr>
            <a:cxnSpLocks/>
          </p:cNvCxnSpPr>
          <p:nvPr/>
        </p:nvCxnSpPr>
        <p:spPr>
          <a:xfrm>
            <a:off x="7885332" y="2121689"/>
            <a:ext cx="4832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8EC81D-136D-FC6E-2095-8777229A9524}"/>
                  </a:ext>
                </a:extLst>
              </p:cNvPr>
              <p:cNvSpPr txBox="1"/>
              <p:nvPr/>
            </p:nvSpPr>
            <p:spPr>
              <a:xfrm>
                <a:off x="6288248" y="937286"/>
                <a:ext cx="3884541" cy="358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8EC81D-136D-FC6E-2095-8777229A9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248" y="937286"/>
                <a:ext cx="3884541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BC93D82E-D185-B110-D014-C97337050FFE}"/>
              </a:ext>
            </a:extLst>
          </p:cNvPr>
          <p:cNvSpPr txBox="1"/>
          <p:nvPr/>
        </p:nvSpPr>
        <p:spPr>
          <a:xfrm>
            <a:off x="6325711" y="2717449"/>
            <a:ext cx="3721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Effect could be &gt; cm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E94ED5-FECD-8C45-5FA3-D2F86FCF6727}"/>
              </a:ext>
            </a:extLst>
          </p:cNvPr>
          <p:cNvSpPr txBox="1"/>
          <p:nvPr/>
        </p:nvSpPr>
        <p:spPr>
          <a:xfrm>
            <a:off x="6372837" y="3338941"/>
            <a:ext cx="6183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Ways to 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Shift calo timestamps depending on drift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Have a calibration constant, C, unique to each cell</a:t>
            </a:r>
          </a:p>
          <a:p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B32CE-C411-FD66-BDA4-D66A45CFBA1C}"/>
              </a:ext>
            </a:extLst>
          </p:cNvPr>
          <p:cNvSpPr txBox="1"/>
          <p:nvPr/>
        </p:nvSpPr>
        <p:spPr>
          <a:xfrm>
            <a:off x="6288247" y="4867489"/>
            <a:ext cx="6237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Need to verify if effect is due to </a:t>
            </a:r>
            <a:r>
              <a:rPr lang="en-US" sz="1600" dirty="0" err="1"/>
              <a:t>ts</a:t>
            </a:r>
            <a:r>
              <a:rPr lang="en-US" sz="1600" dirty="0"/>
              <a:t> 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Test how this reconstruction affects tracking/ location abilities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230941-7DF1-2841-B7EA-E87B3BC06EDF}"/>
              </a:ext>
            </a:extLst>
          </p:cNvPr>
          <p:cNvSpPr txBox="1"/>
          <p:nvPr/>
        </p:nvSpPr>
        <p:spPr>
          <a:xfrm>
            <a:off x="6372837" y="4540262"/>
            <a:ext cx="40834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Next steps: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05A3F6-2B44-16D5-FC8F-24FA78CA5B85}"/>
              </a:ext>
            </a:extLst>
          </p:cNvPr>
          <p:cNvGrpSpPr/>
          <p:nvPr/>
        </p:nvGrpSpPr>
        <p:grpSpPr>
          <a:xfrm>
            <a:off x="557834" y="713853"/>
            <a:ext cx="5557862" cy="5535808"/>
            <a:chOff x="3849436" y="731112"/>
            <a:chExt cx="3627030" cy="3408618"/>
          </a:xfrm>
        </p:grpSpPr>
        <p:pic>
          <p:nvPicPr>
            <p:cNvPr id="11" name="Picture 1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F917AD3E-B571-7872-3847-8E0C7D807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974"/>
            <a:stretch/>
          </p:blipFill>
          <p:spPr>
            <a:xfrm>
              <a:off x="4037439" y="731112"/>
              <a:ext cx="3439027" cy="322484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6AF2F0-9A85-FE25-200B-3D60C054FD43}"/>
                </a:ext>
              </a:extLst>
            </p:cNvPr>
            <p:cNvSpPr txBox="1"/>
            <p:nvPr/>
          </p:nvSpPr>
          <p:spPr>
            <a:xfrm rot="16200000">
              <a:off x="2993251" y="1895173"/>
              <a:ext cx="1898805" cy="186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Propagation time average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BE8F91-1D9D-B3B4-E69F-EC8A9A303D25}"/>
                </a:ext>
              </a:extLst>
            </p:cNvPr>
            <p:cNvSpPr txBox="1"/>
            <p:nvPr/>
          </p:nvSpPr>
          <p:spPr>
            <a:xfrm>
              <a:off x="5471463" y="3950219"/>
              <a:ext cx="729425" cy="189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Drift time (ns)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779216-DF9F-4DB3-858D-55E9725E4848}"/>
              </a:ext>
            </a:extLst>
          </p:cNvPr>
          <p:cNvCxnSpPr>
            <a:cxnSpLocks/>
          </p:cNvCxnSpPr>
          <p:nvPr/>
        </p:nvCxnSpPr>
        <p:spPr>
          <a:xfrm flipV="1">
            <a:off x="1806202" y="3640667"/>
            <a:ext cx="1885265" cy="12876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F3D488-C287-E4C2-4955-A6B0F04FF7DB}"/>
                  </a:ext>
                </a:extLst>
              </p:cNvPr>
              <p:cNvSpPr txBox="1"/>
              <p:nvPr/>
            </p:nvSpPr>
            <p:spPr>
              <a:xfrm>
                <a:off x="2538658" y="4394986"/>
                <a:ext cx="282255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F3D488-C287-E4C2-4955-A6B0F04FF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658" y="4394986"/>
                <a:ext cx="2822557" cy="2918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384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3F899-F9AE-87B7-5DCE-E7542CD59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4404F-F02A-D13A-F0B4-0C3CEB1D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made in reconstruction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C351D-8B97-5A59-BB0F-2C8658E51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8E72-EA8F-2444-9A94-A249BB3F0F7D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7049F-8628-2DCA-053E-0CEAFFA0B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1C570-248D-AF6D-B04F-5BA48DF10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69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4BA3A-023F-0817-E041-7D6D67092049}"/>
              </a:ext>
            </a:extLst>
          </p:cNvPr>
          <p:cNvSpPr txBox="1"/>
          <p:nvPr/>
        </p:nvSpPr>
        <p:spPr>
          <a:xfrm>
            <a:off x="103415" y="953614"/>
            <a:ext cx="271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plasma speed: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7A492-1884-8B28-DD86-51EDE900ABA9}"/>
              </a:ext>
            </a:extLst>
          </p:cNvPr>
          <p:cNvSpPr txBox="1"/>
          <p:nvPr/>
        </p:nvSpPr>
        <p:spPr>
          <a:xfrm>
            <a:off x="84736" y="2389581"/>
            <a:ext cx="768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Timestamps do not need to be corrected before being used in reconstruction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86E47-92A5-0F22-C3BA-F3E875207EF5}"/>
              </a:ext>
            </a:extLst>
          </p:cNvPr>
          <p:cNvSpPr txBox="1"/>
          <p:nvPr/>
        </p:nvSpPr>
        <p:spPr>
          <a:xfrm>
            <a:off x="103415" y="5461654"/>
            <a:ext cx="12159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these assumptions break down at some scale. Goal is to find scale at which they break and estimate uncertainties as a result.</a:t>
            </a:r>
          </a:p>
          <a:p>
            <a:r>
              <a:rPr lang="en-US" dirty="0"/>
              <a:t>Methods for correcting these effects have also been suggested.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3122B-7013-6182-23E1-5DEC24DF9574}"/>
              </a:ext>
            </a:extLst>
          </p:cNvPr>
          <p:cNvSpPr txBox="1"/>
          <p:nvPr/>
        </p:nvSpPr>
        <p:spPr>
          <a:xfrm>
            <a:off x="95066" y="3767869"/>
            <a:ext cx="557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 of track doesn’t affect our ability to reconstruct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7353C4-FCB0-5EAA-A7BB-8945C84D615D}"/>
              </a:ext>
            </a:extLst>
          </p:cNvPr>
          <p:cNvSpPr txBox="1"/>
          <p:nvPr/>
        </p:nvSpPr>
        <p:spPr>
          <a:xfrm>
            <a:off x="103415" y="4850349"/>
            <a:ext cx="161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(+ others …)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EFBDB5-D3E8-F539-D590-173936D0AC9E}"/>
              </a:ext>
            </a:extLst>
          </p:cNvPr>
          <p:cNvGrpSpPr/>
          <p:nvPr/>
        </p:nvGrpSpPr>
        <p:grpSpPr>
          <a:xfrm>
            <a:off x="3696623" y="767621"/>
            <a:ext cx="3971193" cy="886308"/>
            <a:chOff x="3438601" y="1340381"/>
            <a:chExt cx="5048502" cy="1047899"/>
          </a:xfrm>
        </p:grpSpPr>
        <p:pic>
          <p:nvPicPr>
            <p:cNvPr id="15" name="Content Placeholder 9" descr="Content Placeholder 9">
              <a:extLst>
                <a:ext uri="{FF2B5EF4-FFF2-40B4-BE49-F238E27FC236}">
                  <a16:creationId xmlns:a16="http://schemas.microsoft.com/office/drawing/2014/main" id="{D21E7943-026B-8C15-280C-ECA91D705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3438601" y="1340381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7-point Star 15">
              <a:extLst>
                <a:ext uri="{FF2B5EF4-FFF2-40B4-BE49-F238E27FC236}">
                  <a16:creationId xmlns:a16="http://schemas.microsoft.com/office/drawing/2014/main" id="{B26D8500-7404-6453-D4A5-A3A0E6FD8C1A}"/>
                </a:ext>
              </a:extLst>
            </p:cNvPr>
            <p:cNvSpPr/>
            <p:nvPr/>
          </p:nvSpPr>
          <p:spPr>
            <a:xfrm>
              <a:off x="6796838" y="1635365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48CB46A0-9EB9-9AB7-0AC3-F21FD203BDEF}"/>
                </a:ext>
              </a:extLst>
            </p:cNvPr>
            <p:cNvSpPr/>
            <p:nvPr/>
          </p:nvSpPr>
          <p:spPr>
            <a:xfrm rot="10800000">
              <a:off x="3813979" y="1691610"/>
              <a:ext cx="2982859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729B700F-141D-6632-FAA1-D571846CEBC8}"/>
                </a:ext>
              </a:extLst>
            </p:cNvPr>
            <p:cNvSpPr/>
            <p:nvPr/>
          </p:nvSpPr>
          <p:spPr>
            <a:xfrm rot="10800000" flipH="1">
              <a:off x="7096508" y="1701651"/>
              <a:ext cx="1031041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409737-E5A9-6C20-0ACB-02708E61E120}"/>
              </a:ext>
            </a:extLst>
          </p:cNvPr>
          <p:cNvGrpSpPr/>
          <p:nvPr/>
        </p:nvGrpSpPr>
        <p:grpSpPr>
          <a:xfrm>
            <a:off x="6338239" y="3524620"/>
            <a:ext cx="4019753" cy="1534306"/>
            <a:chOff x="7142233" y="3810204"/>
            <a:chExt cx="5048502" cy="1739742"/>
          </a:xfrm>
        </p:grpSpPr>
        <p:pic>
          <p:nvPicPr>
            <p:cNvPr id="20" name="Content Placeholder 9" descr="Content Placeholder 9">
              <a:extLst>
                <a:ext uri="{FF2B5EF4-FFF2-40B4-BE49-F238E27FC236}">
                  <a16:creationId xmlns:a16="http://schemas.microsoft.com/office/drawing/2014/main" id="{18D0F667-5991-CD7F-6494-E98C97918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7142233" y="4231307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1" name="7-point Star 20">
              <a:extLst>
                <a:ext uri="{FF2B5EF4-FFF2-40B4-BE49-F238E27FC236}">
                  <a16:creationId xmlns:a16="http://schemas.microsoft.com/office/drawing/2014/main" id="{D0F88FA6-819D-2F2A-905A-D6C523AE7262}"/>
                </a:ext>
              </a:extLst>
            </p:cNvPr>
            <p:cNvSpPr/>
            <p:nvPr/>
          </p:nvSpPr>
          <p:spPr>
            <a:xfrm>
              <a:off x="10410158" y="4526291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EF7261A-CC3C-422E-FF8D-759C9A743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7715" y="4144274"/>
              <a:ext cx="2604335" cy="1234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Pie 22">
              <a:extLst>
                <a:ext uri="{FF2B5EF4-FFF2-40B4-BE49-F238E27FC236}">
                  <a16:creationId xmlns:a16="http://schemas.microsoft.com/office/drawing/2014/main" id="{626A1634-4848-C542-A46F-41C6E1024AB8}"/>
                </a:ext>
              </a:extLst>
            </p:cNvPr>
            <p:cNvSpPr/>
            <p:nvPr/>
          </p:nvSpPr>
          <p:spPr>
            <a:xfrm rot="19314904">
              <a:off x="9791417" y="3810204"/>
              <a:ext cx="1603037" cy="1739742"/>
            </a:xfrm>
            <a:prstGeom prst="pie">
              <a:avLst>
                <a:gd name="adj1" fmla="val 759377"/>
                <a:gd name="adj2" fmla="val 2280769"/>
              </a:avLst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5023EC-30D1-FBC8-6598-058373515CE5}"/>
                    </a:ext>
                  </a:extLst>
                </p:cNvPr>
                <p:cNvSpPr txBox="1"/>
                <p:nvPr/>
              </p:nvSpPr>
              <p:spPr>
                <a:xfrm>
                  <a:off x="10987596" y="4364203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B000611-BD31-8798-9973-C0BB64B22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7596" y="4364203"/>
                  <a:ext cx="37414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FF292B-A9FA-0B6D-99C3-AF24335A605F}"/>
              </a:ext>
            </a:extLst>
          </p:cNvPr>
          <p:cNvGrpSpPr/>
          <p:nvPr/>
        </p:nvGrpSpPr>
        <p:grpSpPr>
          <a:xfrm>
            <a:off x="8438060" y="1976973"/>
            <a:ext cx="2713637" cy="1310357"/>
            <a:chOff x="1376734" y="4835687"/>
            <a:chExt cx="3565276" cy="1036464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A208E57B-BFE2-0C1E-CB30-8ECA4F7A5423}"/>
                </a:ext>
              </a:extLst>
            </p:cNvPr>
            <p:cNvSpPr/>
            <p:nvPr/>
          </p:nvSpPr>
          <p:spPr>
            <a:xfrm rot="10800000" flipV="1">
              <a:off x="2848315" y="5364749"/>
              <a:ext cx="427315" cy="507402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3D4C5DF-3E6A-F358-CC7D-64C0101DA15A}"/>
                </a:ext>
              </a:extLst>
            </p:cNvPr>
            <p:cNvGrpSpPr/>
            <p:nvPr/>
          </p:nvGrpSpPr>
          <p:grpSpPr>
            <a:xfrm>
              <a:off x="1376734" y="4835687"/>
              <a:ext cx="3565276" cy="811727"/>
              <a:chOff x="1376734" y="4835687"/>
              <a:chExt cx="3565276" cy="811727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E0F2C5B-9FB1-981A-7F7F-7CDCD7CB1E9D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061973" y="5364749"/>
                <a:ext cx="1880037" cy="123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A4DA6D7-39A7-FDAC-81EF-97603AB164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734" y="5365979"/>
                <a:ext cx="1409525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88ED123-BCBC-CCA8-B592-B6EF6EAFA8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86259" y="4835687"/>
                <a:ext cx="48038" cy="530293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831207C-A3E3-9F66-A11D-81D1279728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532" y="4835687"/>
                <a:ext cx="15784" cy="8117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9B7CA1-C700-0628-640A-ED624664F863}"/>
              </a:ext>
            </a:extLst>
          </p:cNvPr>
          <p:cNvCxnSpPr>
            <a:cxnSpLocks/>
          </p:cNvCxnSpPr>
          <p:nvPr/>
        </p:nvCxnSpPr>
        <p:spPr>
          <a:xfrm flipH="1">
            <a:off x="8429407" y="3065223"/>
            <a:ext cx="271363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517702C-57A4-8FFD-5B0E-BE8B50ECF149}"/>
              </a:ext>
            </a:extLst>
          </p:cNvPr>
          <p:cNvCxnSpPr>
            <a:cxnSpLocks/>
          </p:cNvCxnSpPr>
          <p:nvPr/>
        </p:nvCxnSpPr>
        <p:spPr>
          <a:xfrm flipH="1">
            <a:off x="8427571" y="1858430"/>
            <a:ext cx="1836" cy="120679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0471FE7-FFB8-536C-8B6C-44EAFDD3D4DE}"/>
              </a:ext>
            </a:extLst>
          </p:cNvPr>
          <p:cNvSpPr txBox="1"/>
          <p:nvPr/>
        </p:nvSpPr>
        <p:spPr>
          <a:xfrm>
            <a:off x="10735401" y="3024383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99E297-B084-1EFC-6BAB-063D97258BA1}"/>
              </a:ext>
            </a:extLst>
          </p:cNvPr>
          <p:cNvSpPr txBox="1"/>
          <p:nvPr/>
        </p:nvSpPr>
        <p:spPr>
          <a:xfrm rot="16200000">
            <a:off x="7922545" y="2255546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</a:t>
            </a:r>
            <a:endParaRPr lang="en-US" sz="16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EFD9820-4389-345B-1BBD-AB75134C7523}"/>
              </a:ext>
            </a:extLst>
          </p:cNvPr>
          <p:cNvCxnSpPr/>
          <p:nvPr/>
        </p:nvCxnSpPr>
        <p:spPr>
          <a:xfrm>
            <a:off x="9302530" y="2573356"/>
            <a:ext cx="5111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410124C-1906-A619-E718-B52A05E4149C}"/>
              </a:ext>
            </a:extLst>
          </p:cNvPr>
          <p:cNvSpPr/>
          <p:nvPr/>
        </p:nvSpPr>
        <p:spPr>
          <a:xfrm>
            <a:off x="386517" y="3757258"/>
            <a:ext cx="10591403" cy="1115544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83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7B486-8FC7-F869-9552-3311306BE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C8FA1-D0A3-21A3-9485-054B55F83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Current Reconstruction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70A3-2136-CF84-4D6B-0CF39E16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7902-200F-0A43-BDEA-770E8924507D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BDC89-E4FE-30F7-CEA7-C48D5F05D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5B6AE-52D0-C17A-74EC-EC6A0774A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7</a:t>
            </a:fld>
            <a:endParaRPr lang="en-US"/>
          </a:p>
        </p:txBody>
      </p:sp>
      <p:pic>
        <p:nvPicPr>
          <p:cNvPr id="7" name="Content Placeholder 9" descr="Content Placeholder 9">
            <a:extLst>
              <a:ext uri="{FF2B5EF4-FFF2-40B4-BE49-F238E27FC236}">
                <a16:creationId xmlns:a16="http://schemas.microsoft.com/office/drawing/2014/main" id="{4C3F1D9F-8CD5-BBEC-0F0E-450126F6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 rot="16200000" flipV="1">
            <a:off x="-1409646" y="3268408"/>
            <a:ext cx="5048502" cy="104681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862FC00E-EE8E-9CAE-BFA6-35BE204786D2}"/>
              </a:ext>
            </a:extLst>
          </p:cNvPr>
          <p:cNvSpPr txBox="1"/>
          <p:nvPr/>
        </p:nvSpPr>
        <p:spPr>
          <a:xfrm>
            <a:off x="598516" y="659292"/>
            <a:ext cx="1140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Cell View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57504D-E13C-A316-0508-E2A4DC438C26}"/>
              </a:ext>
            </a:extLst>
          </p:cNvPr>
          <p:cNvCxnSpPr>
            <a:cxnSpLocks/>
          </p:cNvCxnSpPr>
          <p:nvPr/>
        </p:nvCxnSpPr>
        <p:spPr>
          <a:xfrm flipH="1">
            <a:off x="1738893" y="1573619"/>
            <a:ext cx="680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5982A6-F383-E5BA-01DE-2EA540FDC690}"/>
              </a:ext>
            </a:extLst>
          </p:cNvPr>
          <p:cNvSpPr txBox="1"/>
          <p:nvPr/>
        </p:nvSpPr>
        <p:spPr>
          <a:xfrm>
            <a:off x="2419377" y="1388953"/>
            <a:ext cx="158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Cathode end cap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4F5185-5019-E7B9-2243-A5874C64B145}"/>
              </a:ext>
            </a:extLst>
          </p:cNvPr>
          <p:cNvCxnSpPr>
            <a:cxnSpLocks/>
          </p:cNvCxnSpPr>
          <p:nvPr/>
        </p:nvCxnSpPr>
        <p:spPr>
          <a:xfrm flipH="1">
            <a:off x="1738893" y="6029466"/>
            <a:ext cx="680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A252AD-1DB3-DA86-6ED8-6193DB0161C1}"/>
              </a:ext>
            </a:extLst>
          </p:cNvPr>
          <p:cNvSpPr txBox="1"/>
          <p:nvPr/>
        </p:nvSpPr>
        <p:spPr>
          <a:xfrm>
            <a:off x="2419377" y="5844800"/>
            <a:ext cx="158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Cathode end cap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4FDCAA-79AC-2D2E-52F5-DA545588CEBF}"/>
              </a:ext>
            </a:extLst>
          </p:cNvPr>
          <p:cNvCxnSpPr>
            <a:cxnSpLocks/>
          </p:cNvCxnSpPr>
          <p:nvPr/>
        </p:nvCxnSpPr>
        <p:spPr>
          <a:xfrm flipH="1">
            <a:off x="1236074" y="3796747"/>
            <a:ext cx="680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84D7C5A-7477-8544-6B24-547AADD40129}"/>
              </a:ext>
            </a:extLst>
          </p:cNvPr>
          <p:cNvSpPr txBox="1"/>
          <p:nvPr/>
        </p:nvSpPr>
        <p:spPr>
          <a:xfrm>
            <a:off x="1916558" y="3612081"/>
            <a:ext cx="1142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Anode wire</a:t>
            </a:r>
          </a:p>
        </p:txBody>
      </p:sp>
    </p:spTree>
    <p:extLst>
      <p:ext uri="{BB962C8B-B14F-4D97-AF65-F5344CB8AC3E}">
        <p14:creationId xmlns:p14="http://schemas.microsoft.com/office/powerpoint/2010/main" val="4888606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503A-7F12-A061-01BD-CA4135F71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Position Uncertainty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2041E-3BA0-1FE5-4C8D-E3297710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6358-C11B-4F41-BF32-4D8B13E84D4A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A556E-5551-8A32-BD1D-B538306C4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F4C70-7DD9-D78B-3087-81266E3D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70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812863-CC5E-ADC9-92BD-C4B4064DC509}"/>
              </a:ext>
            </a:extLst>
          </p:cNvPr>
          <p:cNvSpPr txBox="1"/>
          <p:nvPr/>
        </p:nvSpPr>
        <p:spPr>
          <a:xfrm>
            <a:off x="274107" y="614185"/>
            <a:ext cx="50871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Min resolution of time timestamps: 12.5ns</a:t>
            </a:r>
          </a:p>
          <a:p>
            <a:endParaRPr lang="en-US" sz="1600" dirty="0"/>
          </a:p>
          <a:p>
            <a:r>
              <a:rPr lang="en-US" dirty="0"/>
              <a:t>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2114820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F81C5-0B68-2525-29C3-D8CEA4A05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5FAFF-D263-7537-F03E-59F5C29D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Position Uncertainty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11A23-52BB-239C-112F-E73528EA1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300F-8878-2140-A7F0-43100DA95015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71A84-3C75-F5E6-B49E-6D47178EB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ADA40-CD57-40D9-40B6-7920187E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313A48-F501-C2A7-30B9-20A546DB008A}"/>
                  </a:ext>
                </a:extLst>
              </p:cNvPr>
              <p:cNvSpPr txBox="1"/>
              <p:nvPr/>
            </p:nvSpPr>
            <p:spPr>
              <a:xfrm>
                <a:off x="274107" y="614185"/>
                <a:ext cx="5087108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Min resolution of time timestamps: 12.5ns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Expect true error of timestamp,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,  to scale like a count </a:t>
                </a:r>
              </a:p>
              <a:p>
                <a:endParaRPr lang="en-US" sz="1600" dirty="0"/>
              </a:p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600" dirty="0"/>
                  <a:t> is the average time between successive avalanches</a:t>
                </a:r>
                <a:r>
                  <a:rPr lang="en-US" dirty="0"/>
                  <a:t>	                   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313A48-F501-C2A7-30B9-20A546DB0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07" y="614185"/>
                <a:ext cx="5087108" cy="1354217"/>
              </a:xfrm>
              <a:prstGeom prst="rect">
                <a:avLst/>
              </a:prstGeom>
              <a:blipFill>
                <a:blip r:embed="rId2"/>
                <a:stretch>
                  <a:fillRect l="-499" t="-926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BB6418B-A787-82E8-E60B-0918F22D003B}"/>
                  </a:ext>
                </a:extLst>
              </p:cNvPr>
              <p:cNvSpPr txBox="1"/>
              <p:nvPr/>
            </p:nvSpPr>
            <p:spPr>
              <a:xfrm>
                <a:off x="5069502" y="897072"/>
                <a:ext cx="1026498" cy="624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BB6418B-A787-82E8-E60B-0918F22D0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502" y="897072"/>
                <a:ext cx="1026498" cy="624595"/>
              </a:xfrm>
              <a:prstGeom prst="rect">
                <a:avLst/>
              </a:prstGeom>
              <a:blipFill>
                <a:blip r:embed="rId3"/>
                <a:stretch>
                  <a:fillRect l="-2439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3313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8B20B-8316-582B-8A4F-A43D30F51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9B6B-AE62-6D0F-C071-96AD4C25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Position Uncertainty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CC77E-E35B-F713-C0BD-271E801FD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C9DD-E248-4D4B-9A13-1BACC97351C0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C37F-B78D-0C62-4406-87BDEB505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98621-2012-0B2C-84A1-8DBE35B5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900706-CA62-4C86-E533-49ECF26F6D06}"/>
                  </a:ext>
                </a:extLst>
              </p:cNvPr>
              <p:cNvSpPr txBox="1"/>
              <p:nvPr/>
            </p:nvSpPr>
            <p:spPr>
              <a:xfrm>
                <a:off x="274107" y="614185"/>
                <a:ext cx="5087108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Min resolution of time timestamps: 12.5ns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Expect true error of timestamp,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,  to scale like a count </a:t>
                </a:r>
              </a:p>
              <a:p>
                <a:endParaRPr lang="en-US" sz="1600" dirty="0"/>
              </a:p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600" dirty="0"/>
                  <a:t> is the average time between successive avalanches</a:t>
                </a:r>
                <a:r>
                  <a:rPr lang="en-US" dirty="0"/>
                  <a:t>	                   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900706-CA62-4C86-E533-49ECF26F6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07" y="614185"/>
                <a:ext cx="5087108" cy="1354217"/>
              </a:xfrm>
              <a:prstGeom prst="rect">
                <a:avLst/>
              </a:prstGeom>
              <a:blipFill>
                <a:blip r:embed="rId2"/>
                <a:stretch>
                  <a:fillRect l="-499" t="-926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81CAEEB-0141-5104-4BB7-04258B068B4B}"/>
              </a:ext>
            </a:extLst>
          </p:cNvPr>
          <p:cNvSpPr txBox="1"/>
          <p:nvPr/>
        </p:nvSpPr>
        <p:spPr>
          <a:xfrm>
            <a:off x="7011251" y="777366"/>
            <a:ext cx="4009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Added errors due to previously mentioned effects</a:t>
            </a:r>
          </a:p>
          <a:p>
            <a:r>
              <a:rPr lang="en-US" sz="1400" dirty="0"/>
              <a:t>Deceleration: 200ns-1000ns</a:t>
            </a:r>
          </a:p>
          <a:p>
            <a:r>
              <a:rPr lang="en-US" sz="1400" dirty="0"/>
              <a:t>Timestamp shift: +1000ns 	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EF16C8-4330-0625-779B-678B83758096}"/>
                  </a:ext>
                </a:extLst>
              </p:cNvPr>
              <p:cNvSpPr txBox="1"/>
              <p:nvPr/>
            </p:nvSpPr>
            <p:spPr>
              <a:xfrm>
                <a:off x="5069502" y="897072"/>
                <a:ext cx="1026498" cy="624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EF16C8-4330-0625-779B-678B83758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502" y="897072"/>
                <a:ext cx="1026498" cy="624595"/>
              </a:xfrm>
              <a:prstGeom prst="rect">
                <a:avLst/>
              </a:prstGeom>
              <a:blipFill>
                <a:blip r:embed="rId3"/>
                <a:stretch>
                  <a:fillRect l="-2439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29041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22BCA-25F2-7026-0FAC-825A18ACD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F7AD3-A3E0-D3FA-3F62-F3D26037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Position Uncertainty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BBDDA-A9A3-DFF9-A767-51AB1D5A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E426C-7C06-0A42-87C5-657954FBB898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AEEEC-DBF4-4A9D-8664-086106787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77FFB-7DA1-D573-1C4F-0F8B2297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8EC35C-59B9-D5BE-C594-8CBCA98AD06C}"/>
                  </a:ext>
                </a:extLst>
              </p:cNvPr>
              <p:cNvSpPr txBox="1"/>
              <p:nvPr/>
            </p:nvSpPr>
            <p:spPr>
              <a:xfrm>
                <a:off x="274107" y="614185"/>
                <a:ext cx="5087108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Min resolution of time timestamps: 12.5ns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Expect true error of timestamp,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,  to scale like a count </a:t>
                </a:r>
              </a:p>
              <a:p>
                <a:endParaRPr lang="en-US" sz="1600" dirty="0"/>
              </a:p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600" dirty="0"/>
                  <a:t> is the average time between successive avalanches</a:t>
                </a:r>
                <a:r>
                  <a:rPr lang="en-US" dirty="0"/>
                  <a:t>	                   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8EC35C-59B9-D5BE-C594-8CBCA98AD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07" y="614185"/>
                <a:ext cx="5087108" cy="1354217"/>
              </a:xfrm>
              <a:prstGeom prst="rect">
                <a:avLst/>
              </a:prstGeom>
              <a:blipFill>
                <a:blip r:embed="rId2"/>
                <a:stretch>
                  <a:fillRect l="-499" t="-926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87C60C3-7B9A-9C8B-FD10-89887829E45B}"/>
              </a:ext>
            </a:extLst>
          </p:cNvPr>
          <p:cNvSpPr txBox="1"/>
          <p:nvPr/>
        </p:nvSpPr>
        <p:spPr>
          <a:xfrm>
            <a:off x="7011251" y="777366"/>
            <a:ext cx="4009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Added errors due to previously mentioned effects</a:t>
            </a:r>
          </a:p>
          <a:p>
            <a:r>
              <a:rPr lang="en-US" sz="1400" dirty="0"/>
              <a:t>Deceleration: 200ns-1000ns</a:t>
            </a:r>
          </a:p>
          <a:p>
            <a:r>
              <a:rPr lang="en-US" sz="1400" dirty="0"/>
              <a:t>Timestamp shift: +1000ns 	                    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98E441-263B-D290-5830-0A206A17B503}"/>
              </a:ext>
            </a:extLst>
          </p:cNvPr>
          <p:cNvGrpSpPr/>
          <p:nvPr/>
        </p:nvGrpSpPr>
        <p:grpSpPr>
          <a:xfrm>
            <a:off x="701316" y="2112113"/>
            <a:ext cx="4869926" cy="3921042"/>
            <a:chOff x="103415" y="981007"/>
            <a:chExt cx="4531664" cy="369194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1919562-65D7-3FF3-3DBD-35ADBE59BCB4}"/>
                </a:ext>
              </a:extLst>
            </p:cNvPr>
            <p:cNvGrpSpPr/>
            <p:nvPr/>
          </p:nvGrpSpPr>
          <p:grpSpPr>
            <a:xfrm>
              <a:off x="103415" y="981007"/>
              <a:ext cx="4531664" cy="3490289"/>
              <a:chOff x="8282962" y="1784994"/>
              <a:chExt cx="3447023" cy="28000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B9E1FEC-A26B-408D-D2E6-33C20D92C0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215994" y="2632113"/>
                    <a:ext cx="368048" cy="2341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B9E1FEC-A26B-408D-D2E6-33C20D92C0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215994" y="2632113"/>
                    <a:ext cx="368048" cy="23411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38FBB96-4A61-4A55-66BE-CF6BFAD37B4C}"/>
                      </a:ext>
                    </a:extLst>
                  </p:cNvPr>
                  <p:cNvSpPr txBox="1"/>
                  <p:nvPr/>
                </p:nvSpPr>
                <p:spPr>
                  <a:xfrm>
                    <a:off x="9969541" y="4293201"/>
                    <a:ext cx="487469" cy="2918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  <m:t>𝑟𝑒𝑐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38FBB96-4A61-4A55-66BE-CF6BFAD37B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69541" y="4293201"/>
                    <a:ext cx="487469" cy="29181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2" name="Picture 11" descr="A graph with lines and numbers&#10;&#10;Description automatically generated">
                <a:extLst>
                  <a:ext uri="{FF2B5EF4-FFF2-40B4-BE49-F238E27FC236}">
                    <a16:creationId xmlns:a16="http://schemas.microsoft.com/office/drawing/2014/main" id="{01045DB3-58CE-A5D8-6C10-02E7BDC941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4506"/>
              <a:stretch/>
            </p:blipFill>
            <p:spPr>
              <a:xfrm>
                <a:off x="8536288" y="1784994"/>
                <a:ext cx="3193697" cy="2508207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9429BED-8183-7A74-8C78-8C21A5E00E32}"/>
                    </a:ext>
                  </a:extLst>
                </p:cNvPr>
                <p:cNvSpPr txBox="1"/>
                <p:nvPr/>
              </p:nvSpPr>
              <p:spPr>
                <a:xfrm>
                  <a:off x="4058610" y="4107539"/>
                  <a:ext cx="560405" cy="5654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9429BED-8183-7A74-8C78-8C21A5E00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8610" y="4107539"/>
                  <a:ext cx="560405" cy="56541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2FB7B1-83BD-F2D6-A8E0-C659DFCF2F04}"/>
                    </a:ext>
                  </a:extLst>
                </p:cNvPr>
                <p:cNvSpPr txBox="1"/>
                <p:nvPr/>
              </p:nvSpPr>
              <p:spPr>
                <a:xfrm>
                  <a:off x="586171" y="4107540"/>
                  <a:ext cx="560405" cy="5654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2FB7B1-83BD-F2D6-A8E0-C659DFCF2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171" y="4107540"/>
                  <a:ext cx="560405" cy="56541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B555211-4300-689B-8831-1B71BB8083A8}"/>
                  </a:ext>
                </a:extLst>
              </p:cNvPr>
              <p:cNvSpPr txBox="1"/>
              <p:nvPr/>
            </p:nvSpPr>
            <p:spPr>
              <a:xfrm>
                <a:off x="5069502" y="897072"/>
                <a:ext cx="1026498" cy="624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B555211-4300-689B-8831-1B71BB808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502" y="897072"/>
                <a:ext cx="1026498" cy="624595"/>
              </a:xfrm>
              <a:prstGeom prst="rect">
                <a:avLst/>
              </a:prstGeom>
              <a:blipFill>
                <a:blip r:embed="rId8"/>
                <a:stretch>
                  <a:fillRect l="-2439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952A9C3-96EE-4147-C31A-8F6B7B3AD932}"/>
                  </a:ext>
                </a:extLst>
              </p:cNvPr>
              <p:cNvSpPr txBox="1"/>
              <p:nvPr/>
            </p:nvSpPr>
            <p:spPr>
              <a:xfrm>
                <a:off x="1460191" y="5975210"/>
                <a:ext cx="4540331" cy="535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Current study doesn’t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14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rad>
                  </m:oMath>
                </a14:m>
                <a:r>
                  <a:rPr lang="en-US" sz="1400" dirty="0"/>
                  <a:t> this trend, need to repeat on individual cell level (more stats)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952A9C3-96EE-4147-C31A-8F6B7B3AD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191" y="5975210"/>
                <a:ext cx="4540331" cy="535724"/>
              </a:xfrm>
              <a:prstGeom prst="rect">
                <a:avLst/>
              </a:prstGeom>
              <a:blipFill>
                <a:blip r:embed="rId9"/>
                <a:stretch>
                  <a:fillRect l="-559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9124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18C71-D0C1-5616-3BE5-62F46686B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8FEB1-FBA3-F386-1F16-922282D05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Position Uncertainty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C197C-C812-D34D-3EF2-F5A153D40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FD30-15D4-0A41-B6D7-82B5F2C372EC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A8028-C978-7527-B7DC-9F6A52229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D843F-9C1F-7FAD-1D47-6B2358E22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74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6F6A97-959B-D9E9-FA0B-3B801D448EE4}"/>
                  </a:ext>
                </a:extLst>
              </p:cNvPr>
              <p:cNvSpPr txBox="1"/>
              <p:nvPr/>
            </p:nvSpPr>
            <p:spPr>
              <a:xfrm>
                <a:off x="274107" y="614185"/>
                <a:ext cx="5087108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Min resolution of time timestamps: 12.5ns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Expect true error of timestamp,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,  to scale like a count </a:t>
                </a:r>
              </a:p>
              <a:p>
                <a:endParaRPr lang="en-US" sz="1600" dirty="0"/>
              </a:p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600" dirty="0"/>
                  <a:t> is the average time between successive avalanches</a:t>
                </a:r>
                <a:r>
                  <a:rPr lang="en-US" dirty="0"/>
                  <a:t>	                   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6F6A97-959B-D9E9-FA0B-3B801D448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07" y="614185"/>
                <a:ext cx="5087108" cy="1354217"/>
              </a:xfrm>
              <a:prstGeom prst="rect">
                <a:avLst/>
              </a:prstGeom>
              <a:blipFill>
                <a:blip r:embed="rId2"/>
                <a:stretch>
                  <a:fillRect l="-499" t="-926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FB70888-5812-10B5-9DC3-7BA6D27CD85C}"/>
              </a:ext>
            </a:extLst>
          </p:cNvPr>
          <p:cNvSpPr txBox="1"/>
          <p:nvPr/>
        </p:nvSpPr>
        <p:spPr>
          <a:xfrm>
            <a:off x="7011251" y="777366"/>
            <a:ext cx="4009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Added errors due to previously mentioned effects</a:t>
            </a:r>
          </a:p>
          <a:p>
            <a:r>
              <a:rPr lang="en-US" sz="1400" dirty="0"/>
              <a:t>Deceleration: 200ns-1000ns</a:t>
            </a:r>
          </a:p>
          <a:p>
            <a:r>
              <a:rPr lang="en-US" sz="1400" dirty="0"/>
              <a:t>Timestamp shift: +1000ns 	                    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843A5B-A9F7-E796-DC6A-B40DE1C979F7}"/>
              </a:ext>
            </a:extLst>
          </p:cNvPr>
          <p:cNvGrpSpPr/>
          <p:nvPr/>
        </p:nvGrpSpPr>
        <p:grpSpPr>
          <a:xfrm>
            <a:off x="701316" y="2112113"/>
            <a:ext cx="4869926" cy="3921042"/>
            <a:chOff x="103415" y="981007"/>
            <a:chExt cx="4531664" cy="369194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0250319-A5FF-0057-034C-E668D02976AE}"/>
                </a:ext>
              </a:extLst>
            </p:cNvPr>
            <p:cNvGrpSpPr/>
            <p:nvPr/>
          </p:nvGrpSpPr>
          <p:grpSpPr>
            <a:xfrm>
              <a:off x="103415" y="981007"/>
              <a:ext cx="4531664" cy="3490289"/>
              <a:chOff x="8282962" y="1784994"/>
              <a:chExt cx="3447023" cy="28000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A1C85DE-521A-A399-058B-E8AE361043F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215994" y="2632113"/>
                    <a:ext cx="368048" cy="2341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A1C85DE-521A-A399-058B-E8AE361043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215994" y="2632113"/>
                    <a:ext cx="368048" cy="23411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B9FA829-BBC1-FF72-E0F3-1269739D239D}"/>
                      </a:ext>
                    </a:extLst>
                  </p:cNvPr>
                  <p:cNvSpPr txBox="1"/>
                  <p:nvPr/>
                </p:nvSpPr>
                <p:spPr>
                  <a:xfrm>
                    <a:off x="9969541" y="4293201"/>
                    <a:ext cx="487469" cy="2918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  <m:t>𝑟𝑒𝑐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B9FA829-BBC1-FF72-E0F3-1269739D23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69541" y="4293201"/>
                    <a:ext cx="487469" cy="29181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2" name="Picture 11" descr="A graph with lines and numbers&#10;&#10;Description automatically generated">
                <a:extLst>
                  <a:ext uri="{FF2B5EF4-FFF2-40B4-BE49-F238E27FC236}">
                    <a16:creationId xmlns:a16="http://schemas.microsoft.com/office/drawing/2014/main" id="{D770FA0E-23F3-F2C7-A18B-9DA820564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4506"/>
              <a:stretch/>
            </p:blipFill>
            <p:spPr>
              <a:xfrm>
                <a:off x="8536288" y="1784994"/>
                <a:ext cx="3193697" cy="2508207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B4372A5-CF8C-5397-9FD6-AF52AE1C1CAC}"/>
                    </a:ext>
                  </a:extLst>
                </p:cNvPr>
                <p:cNvSpPr txBox="1"/>
                <p:nvPr/>
              </p:nvSpPr>
              <p:spPr>
                <a:xfrm>
                  <a:off x="4058610" y="4107539"/>
                  <a:ext cx="560405" cy="5654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B4372A5-CF8C-5397-9FD6-AF52AE1C1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8610" y="4107539"/>
                  <a:ext cx="560405" cy="56541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757FA01-3DB2-3C95-D1FC-FB5CDA2E3504}"/>
                    </a:ext>
                  </a:extLst>
                </p:cNvPr>
                <p:cNvSpPr txBox="1"/>
                <p:nvPr/>
              </p:nvSpPr>
              <p:spPr>
                <a:xfrm>
                  <a:off x="586171" y="4107540"/>
                  <a:ext cx="560405" cy="5654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757FA01-3DB2-3C95-D1FC-FB5CDA2E35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171" y="4107540"/>
                  <a:ext cx="560405" cy="56541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7DD200-6409-BEB0-0E6D-AF074A5C6864}"/>
              </a:ext>
            </a:extLst>
          </p:cNvPr>
          <p:cNvGrpSpPr/>
          <p:nvPr/>
        </p:nvGrpSpPr>
        <p:grpSpPr>
          <a:xfrm>
            <a:off x="5986021" y="2150820"/>
            <a:ext cx="4766704" cy="4122144"/>
            <a:chOff x="777594" y="4509411"/>
            <a:chExt cx="3917585" cy="218272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DA87A11-D108-5922-4EDB-A5374E3670F4}"/>
                </a:ext>
              </a:extLst>
            </p:cNvPr>
            <p:cNvCxnSpPr/>
            <p:nvPr/>
          </p:nvCxnSpPr>
          <p:spPr>
            <a:xfrm>
              <a:off x="1199442" y="6266152"/>
              <a:ext cx="3495737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7339A9D-9A7C-5D4D-D053-505033737A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9442" y="4509411"/>
              <a:ext cx="0" cy="175674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0787ED7-D0B4-5EBD-058C-34ADD39332A7}"/>
                </a:ext>
              </a:extLst>
            </p:cNvPr>
            <p:cNvGrpSpPr/>
            <p:nvPr/>
          </p:nvGrpSpPr>
          <p:grpSpPr>
            <a:xfrm>
              <a:off x="777594" y="4509411"/>
              <a:ext cx="3917585" cy="2182729"/>
              <a:chOff x="777594" y="4509411"/>
              <a:chExt cx="3917585" cy="218272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BB3401F-6744-0084-0CF4-6C93B5901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9442" y="4509411"/>
                <a:ext cx="3495737" cy="175674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3A2589A0-B5E9-10F9-DB73-FAE006F867A4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882" y="6328384"/>
                    <a:ext cx="640856" cy="3637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  <m:t>𝑟𝑒𝑐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3A2589A0-B5E9-10F9-DB73-FAE006F867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6882" y="6328384"/>
                    <a:ext cx="640856" cy="36375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8E53EB9-3C87-2A39-A451-36BD3031169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28381" y="5245091"/>
                    <a:ext cx="720273" cy="42184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𝑝𝑟𝑜𝑝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8E53EB9-3C87-2A39-A451-36BD303116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628381" y="5245091"/>
                    <a:ext cx="720273" cy="42184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9C7E6E-62A0-75E4-C829-351E8B9101BD}"/>
                  </a:ext>
                </a:extLst>
              </p:cNvPr>
              <p:cNvSpPr txBox="1"/>
              <p:nvPr/>
            </p:nvSpPr>
            <p:spPr>
              <a:xfrm>
                <a:off x="5069502" y="897072"/>
                <a:ext cx="1026498" cy="624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9C7E6E-62A0-75E4-C829-351E8B910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502" y="897072"/>
                <a:ext cx="1026498" cy="624595"/>
              </a:xfrm>
              <a:prstGeom prst="rect">
                <a:avLst/>
              </a:prstGeom>
              <a:blipFill>
                <a:blip r:embed="rId11"/>
                <a:stretch>
                  <a:fillRect l="-2439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8DA9C7-6EF8-6738-DDAA-8F31EF6053FB}"/>
                  </a:ext>
                </a:extLst>
              </p:cNvPr>
              <p:cNvSpPr txBox="1"/>
              <p:nvPr/>
            </p:nvSpPr>
            <p:spPr>
              <a:xfrm>
                <a:off x="1460191" y="5975210"/>
                <a:ext cx="4540331" cy="535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Current study doesn’t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14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rad>
                  </m:oMath>
                </a14:m>
                <a:r>
                  <a:rPr lang="en-US" sz="1400" dirty="0"/>
                  <a:t> this trend, need to repeat on individual cell level (more stats)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8DA9C7-6EF8-6738-DDAA-8F31EF605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191" y="5975210"/>
                <a:ext cx="4540331" cy="535724"/>
              </a:xfrm>
              <a:prstGeom prst="rect">
                <a:avLst/>
              </a:prstGeom>
              <a:blipFill>
                <a:blip r:embed="rId12"/>
                <a:stretch>
                  <a:fillRect l="-559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01EB4B24-130C-6D1B-3A9C-E869EF7CDEEA}"/>
              </a:ext>
            </a:extLst>
          </p:cNvPr>
          <p:cNvSpPr txBox="1"/>
          <p:nvPr/>
        </p:nvSpPr>
        <p:spPr>
          <a:xfrm>
            <a:off x="6745726" y="5927962"/>
            <a:ext cx="4540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Similarly we expect this trend for propagation time uncertainty against height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473712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E134-15B7-CB77-6DFC-F615F9B6A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1F495-8853-1611-22CC-BC8AFACF4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5" y="927554"/>
            <a:ext cx="10515600" cy="2501446"/>
          </a:xfrm>
        </p:spPr>
        <p:txBody>
          <a:bodyPr>
            <a:normAutofit/>
          </a:bodyPr>
          <a:lstStyle/>
          <a:p>
            <a:r>
              <a:rPr lang="en-US" dirty="0"/>
              <a:t>Multiple effects which affect the z reconstruction resolution &gt;5% have been seen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EDDC0-67F7-4091-B924-3FE5DBB18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B0380-EBE1-0B41-86F4-15DDA6087291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5E8FD-EE63-C784-CB5A-99E55B315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28552-8827-BEDB-4B22-DB1018AD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980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E6D33-8300-BFC4-B38A-D71BD0AC2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D2697-84D5-C604-D53A-DA5A7FEB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651C7-8D5D-FC6E-48F9-715BE60A9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5" y="927554"/>
            <a:ext cx="10515600" cy="2501446"/>
          </a:xfrm>
        </p:spPr>
        <p:txBody>
          <a:bodyPr>
            <a:normAutofit/>
          </a:bodyPr>
          <a:lstStyle/>
          <a:p>
            <a:r>
              <a:rPr lang="en-US" dirty="0"/>
              <a:t>Multiple effects which affect the z reconstruction resolution &gt;5% have been seen</a:t>
            </a:r>
          </a:p>
          <a:p>
            <a:endParaRPr lang="en-US" dirty="0"/>
          </a:p>
          <a:p>
            <a:r>
              <a:rPr lang="en-US" dirty="0"/>
              <a:t>Estimates of the error and how the error scales with distance/drift time have been shown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AFD67-F545-1FEE-E7AE-16F88BE7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671B-B54C-A84E-9AA6-BACD5DD8FCD5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B0A80-B54F-99A3-E9C6-5A1B462EF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0D73D-225C-9794-D1F7-A9ACD156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057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6827F-3593-AD99-3CCA-5CB91350F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54B44-4FA9-69E0-4719-E6B5B5B8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A79EA-A9F0-8903-9C85-446266650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5" y="927554"/>
            <a:ext cx="10515600" cy="2501446"/>
          </a:xfrm>
        </p:spPr>
        <p:txBody>
          <a:bodyPr>
            <a:normAutofit/>
          </a:bodyPr>
          <a:lstStyle/>
          <a:p>
            <a:r>
              <a:rPr lang="en-US" dirty="0"/>
              <a:t>Multiple effects which affect the z reconstruction resolution &gt;5% have been seen</a:t>
            </a:r>
          </a:p>
          <a:p>
            <a:endParaRPr lang="en-US" dirty="0"/>
          </a:p>
          <a:p>
            <a:r>
              <a:rPr lang="en-US" dirty="0"/>
              <a:t>Estimates of the error and how the error scales with distance/drift time have been shown</a:t>
            </a:r>
          </a:p>
          <a:p>
            <a:endParaRPr lang="en-US" dirty="0"/>
          </a:p>
          <a:p>
            <a:r>
              <a:rPr lang="en-US" dirty="0"/>
              <a:t>Possible corrections for the reconstruction analysis have been suggested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DE638-B21C-C7B4-155E-D4BF043BE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6ED2E-1EA5-B649-9A5D-C0204BB33759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A9220-49C3-1056-391F-1927A0D1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24F02-32CD-2A32-B3F9-849193DD0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869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1C087-11A0-000E-60E2-F103B9CAE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6ABDF-1B4A-8883-A892-E3B4616D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C386-710F-0490-2025-BEE0A0996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5" y="927554"/>
            <a:ext cx="10515600" cy="25014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Multiple effects which affect the z reconstruction resolution &gt;5% have been seen</a:t>
            </a:r>
          </a:p>
          <a:p>
            <a:endParaRPr lang="en-US" dirty="0"/>
          </a:p>
          <a:p>
            <a:r>
              <a:rPr lang="en-US" dirty="0"/>
              <a:t>Estimates of the error and how the error scales with distance/drift time have been shown</a:t>
            </a:r>
          </a:p>
          <a:p>
            <a:endParaRPr lang="en-US" dirty="0"/>
          </a:p>
          <a:p>
            <a:r>
              <a:rPr lang="en-US" dirty="0"/>
              <a:t>Possible corrections for the reconstruction analysis have been suggested</a:t>
            </a:r>
          </a:p>
          <a:p>
            <a:endParaRPr lang="en-US" dirty="0"/>
          </a:p>
          <a:p>
            <a:r>
              <a:rPr lang="en-US" dirty="0"/>
              <a:t>Next steps: Verify understanding of corrections, see how corrections affect tracking/locating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68B70-FF78-B22A-6456-11D0D31B3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D3690-B98F-7843-A75F-AAC51083F41B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2DEBB-B6C1-4C99-D743-EB22A959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D8338-9484-8888-EF6B-262CD634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958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3375-EFC8-BD9D-B980-102498BD99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75C18F-3B60-9B41-8074-97514C4F9F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74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BF5F9-7817-9C9B-DBB3-4672F669D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AA94-CCA7-5161-161A-CF0FEC95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Tracker Cell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2C44F-B16D-CEE5-CDBD-80C2A4635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FCDB9-8C9A-EA48-9B04-D8173A408546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2B36F-4584-B278-29F1-E899E8C13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F81F3-B8AF-8A7D-A6A5-A73FAD41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8</a:t>
            </a:fld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890CCF0-EF41-D118-1A91-B267731111F9}"/>
              </a:ext>
            </a:extLst>
          </p:cNvPr>
          <p:cNvGrpSpPr/>
          <p:nvPr/>
        </p:nvGrpSpPr>
        <p:grpSpPr>
          <a:xfrm rot="16200000" flipV="1">
            <a:off x="-1406384" y="3134407"/>
            <a:ext cx="5048502" cy="1314817"/>
            <a:chOff x="223629" y="1736549"/>
            <a:chExt cx="5048502" cy="1316178"/>
          </a:xfrm>
        </p:grpSpPr>
        <p:pic>
          <p:nvPicPr>
            <p:cNvPr id="7" name="Content Placeholder 9" descr="Content Placeholder 9">
              <a:extLst>
                <a:ext uri="{FF2B5EF4-FFF2-40B4-BE49-F238E27FC236}">
                  <a16:creationId xmlns:a16="http://schemas.microsoft.com/office/drawing/2014/main" id="{E1FD4662-7617-E06C-EB8D-F34C026C1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223629" y="1873954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D55FA1F-BC23-1568-A878-7E00C88B8D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181" y="1736549"/>
              <a:ext cx="954741" cy="1316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8D4EF8-5933-7DF0-5975-B7B5195710BF}"/>
                </a:ext>
              </a:extLst>
            </p:cNvPr>
            <p:cNvSpPr txBox="1"/>
            <p:nvPr/>
          </p:nvSpPr>
          <p:spPr>
            <a:xfrm rot="5400000">
              <a:off x="3007843" y="2678307"/>
              <a:ext cx="348676" cy="392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e-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979CAD9-97C6-5316-68CA-39BEE5DC84FC}"/>
              </a:ext>
            </a:extLst>
          </p:cNvPr>
          <p:cNvSpPr txBox="1"/>
          <p:nvPr/>
        </p:nvSpPr>
        <p:spPr>
          <a:xfrm>
            <a:off x="2892270" y="1527369"/>
            <a:ext cx="9525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Anode signal*</a:t>
            </a:r>
            <a:endParaRPr lang="en-US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535B1F4-9B55-48F2-7083-4378ED357A02}"/>
              </a:ext>
            </a:extLst>
          </p:cNvPr>
          <p:cNvSpPr txBox="1"/>
          <p:nvPr/>
        </p:nvSpPr>
        <p:spPr>
          <a:xfrm>
            <a:off x="2803489" y="2966255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1 signal*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B08E95A-D0F8-1320-82E1-33A27A173D5C}"/>
              </a:ext>
            </a:extLst>
          </p:cNvPr>
          <p:cNvSpPr txBox="1"/>
          <p:nvPr/>
        </p:nvSpPr>
        <p:spPr>
          <a:xfrm>
            <a:off x="2788284" y="4598438"/>
            <a:ext cx="12301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Cathode 2 signal*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6194036-7FE3-C318-6841-92153DDD4CB1}"/>
              </a:ext>
            </a:extLst>
          </p:cNvPr>
          <p:cNvSpPr txBox="1"/>
          <p:nvPr/>
        </p:nvSpPr>
        <p:spPr>
          <a:xfrm>
            <a:off x="4869202" y="533229"/>
            <a:ext cx="201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Measured Signals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780A586-ACBA-5844-A42D-4BCC7AE4AA60}"/>
              </a:ext>
            </a:extLst>
          </p:cNvPr>
          <p:cNvSpPr txBox="1"/>
          <p:nvPr/>
        </p:nvSpPr>
        <p:spPr>
          <a:xfrm>
            <a:off x="598516" y="659292"/>
            <a:ext cx="1140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Cell View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AC2FC2B-3DE5-3559-8488-BB23097B9FEB}"/>
              </a:ext>
            </a:extLst>
          </p:cNvPr>
          <p:cNvGrpSpPr/>
          <p:nvPr/>
        </p:nvGrpSpPr>
        <p:grpSpPr>
          <a:xfrm>
            <a:off x="3875084" y="2626705"/>
            <a:ext cx="4110670" cy="1428900"/>
            <a:chOff x="2747848" y="3114021"/>
            <a:chExt cx="2724126" cy="142890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2B162CD-8D44-8601-B4EA-96D745D2E850}"/>
                </a:ext>
              </a:extLst>
            </p:cNvPr>
            <p:cNvGrpSpPr/>
            <p:nvPr/>
          </p:nvGrpSpPr>
          <p:grpSpPr>
            <a:xfrm>
              <a:off x="2758337" y="3232564"/>
              <a:ext cx="2713637" cy="1310357"/>
              <a:chOff x="1376734" y="4835687"/>
              <a:chExt cx="3565276" cy="1036464"/>
            </a:xfrm>
          </p:grpSpPr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816B8A97-EBFE-8275-6D51-7F103F1F778F}"/>
                  </a:ext>
                </a:extLst>
              </p:cNvPr>
              <p:cNvSpPr/>
              <p:nvPr/>
            </p:nvSpPr>
            <p:spPr>
              <a:xfrm rot="10800000" flipV="1">
                <a:off x="2848315" y="5364749"/>
                <a:ext cx="427315" cy="507402"/>
              </a:xfrm>
              <a:prstGeom prst="arc">
                <a:avLst>
                  <a:gd name="adj1" fmla="val 16200000"/>
                  <a:gd name="adj2" fmla="val 155225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954C9660-814F-24A6-8EE4-F51EF00A4352}"/>
                  </a:ext>
                </a:extLst>
              </p:cNvPr>
              <p:cNvGrpSpPr/>
              <p:nvPr/>
            </p:nvGrpSpPr>
            <p:grpSpPr>
              <a:xfrm>
                <a:off x="1376734" y="4835687"/>
                <a:ext cx="3565276" cy="811727"/>
                <a:chOff x="1376734" y="4835687"/>
                <a:chExt cx="3565276" cy="811727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5CD3B4C7-2D32-7F5C-701A-B8946DD7595B}"/>
                    </a:ext>
                  </a:extLst>
                </p:cNvPr>
                <p:cNvCxnSpPr>
                  <a:cxnSpLocks/>
                  <a:stCxn id="49" idx="0"/>
                </p:cNvCxnSpPr>
                <p:nvPr/>
              </p:nvCxnSpPr>
              <p:spPr>
                <a:xfrm>
                  <a:off x="3061973" y="5364749"/>
                  <a:ext cx="1880037" cy="123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CA322096-A9D0-57FB-0332-9B376E525B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6734" y="5365979"/>
                  <a:ext cx="1409525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40255CC6-D9C9-2B8F-B655-734B42DD95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86259" y="4835687"/>
                  <a:ext cx="48038" cy="530293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D12715D8-DC18-5F75-9094-2F433C4F88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2532" y="4835687"/>
                  <a:ext cx="15784" cy="81172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D3E477B-22FA-2D40-4748-CEA3BF81B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684" y="4320814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127340C-04A4-3BF3-91CB-C18B64D27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7848" y="3114021"/>
              <a:ext cx="1836" cy="1206793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1A0F125-5480-731E-BA82-AB9912229989}"/>
              </a:ext>
            </a:extLst>
          </p:cNvPr>
          <p:cNvGrpSpPr/>
          <p:nvPr/>
        </p:nvGrpSpPr>
        <p:grpSpPr>
          <a:xfrm>
            <a:off x="3874626" y="565388"/>
            <a:ext cx="4111128" cy="2342851"/>
            <a:chOff x="2717997" y="834310"/>
            <a:chExt cx="2719939" cy="234285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0E19AA7-4353-BB23-F4C3-CC26D12E45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8596" y="1343793"/>
              <a:ext cx="0" cy="126537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F430221-9D80-A7F3-E743-8EC0C76D26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7997" y="2609170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EBDB48D-4837-1DF8-CF93-C2875B681055}"/>
                </a:ext>
              </a:extLst>
            </p:cNvPr>
            <p:cNvGrpSpPr/>
            <p:nvPr/>
          </p:nvGrpSpPr>
          <p:grpSpPr>
            <a:xfrm>
              <a:off x="2717997" y="834310"/>
              <a:ext cx="2719939" cy="2342851"/>
              <a:chOff x="1390522" y="2682533"/>
              <a:chExt cx="3573556" cy="1853145"/>
            </a:xfrm>
          </p:grpSpPr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1786CC93-9DA0-135B-0ED6-78C30B432A94}"/>
                  </a:ext>
                </a:extLst>
              </p:cNvPr>
              <p:cNvSpPr/>
              <p:nvPr/>
            </p:nvSpPr>
            <p:spPr>
              <a:xfrm rot="10800000">
                <a:off x="2881461" y="2684596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F06555B-4A7C-2EB9-646E-D9A2EF9967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8045" y="3437373"/>
                <a:ext cx="92745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F9B8018-E55D-0D86-983D-E976A9546422}"/>
                  </a:ext>
                </a:extLst>
              </p:cNvPr>
              <p:cNvGrpSpPr/>
              <p:nvPr/>
            </p:nvGrpSpPr>
            <p:grpSpPr>
              <a:xfrm>
                <a:off x="1390522" y="3437374"/>
                <a:ext cx="1074215" cy="1098304"/>
                <a:chOff x="4631335" y="3001380"/>
                <a:chExt cx="3904081" cy="1900739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227F5A63-84C6-8A2A-5353-0E576CF62434}"/>
                    </a:ext>
                  </a:extLst>
                </p:cNvPr>
                <p:cNvCxnSpPr>
                  <a:cxnSpLocks/>
                  <a:endCxn id="31" idx="0"/>
                </p:cNvCxnSpPr>
                <p:nvPr/>
              </p:nvCxnSpPr>
              <p:spPr>
                <a:xfrm>
                  <a:off x="4631335" y="3008607"/>
                  <a:ext cx="2084079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D71F514-41FF-3A8E-52EE-82CC9D249F1A}"/>
                    </a:ext>
                  </a:extLst>
                </p:cNvPr>
                <p:cNvGrpSpPr/>
                <p:nvPr/>
              </p:nvGrpSpPr>
              <p:grpSpPr>
                <a:xfrm>
                  <a:off x="6594179" y="3001380"/>
                  <a:ext cx="1941237" cy="1900739"/>
                  <a:chOff x="6594179" y="3001380"/>
                  <a:chExt cx="1941237" cy="1900739"/>
                </a:xfrm>
              </p:grpSpPr>
              <p:sp>
                <p:nvSpPr>
                  <p:cNvPr id="31" name="Arc 30">
                    <a:extLst>
                      <a:ext uri="{FF2B5EF4-FFF2-40B4-BE49-F238E27FC236}">
                        <a16:creationId xmlns:a16="http://schemas.microsoft.com/office/drawing/2014/main" id="{795DD9EE-9FB5-5219-549F-53BC31E3C7B6}"/>
                      </a:ext>
                    </a:extLst>
                  </p:cNvPr>
                  <p:cNvSpPr/>
                  <p:nvPr/>
                </p:nvSpPr>
                <p:spPr>
                  <a:xfrm>
                    <a:off x="6594179" y="3008607"/>
                    <a:ext cx="242473" cy="1893512"/>
                  </a:xfrm>
                  <a:prstGeom prst="arc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Arc 31">
                    <a:extLst>
                      <a:ext uri="{FF2B5EF4-FFF2-40B4-BE49-F238E27FC236}">
                        <a16:creationId xmlns:a16="http://schemas.microsoft.com/office/drawing/2014/main" id="{3F769CC3-CF97-0D31-8923-E8433DAA6EA4}"/>
                      </a:ext>
                    </a:extLst>
                  </p:cNvPr>
                  <p:cNvSpPr/>
                  <p:nvPr/>
                </p:nvSpPr>
                <p:spPr>
                  <a:xfrm flipH="1">
                    <a:off x="7011240" y="3001380"/>
                    <a:ext cx="1524176" cy="1763246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E6FFA347-0356-8456-95A3-33FAF43E84AB}"/>
                      </a:ext>
                    </a:extLst>
                  </p:cNvPr>
                  <p:cNvSpPr/>
                  <p:nvPr/>
                </p:nvSpPr>
                <p:spPr>
                  <a:xfrm>
                    <a:off x="6834301" y="3854730"/>
                    <a:ext cx="179294" cy="199173"/>
                  </a:xfrm>
                  <a:custGeom>
                    <a:avLst/>
                    <a:gdLst>
                      <a:gd name="connsiteX0" fmla="*/ 0 w 179294"/>
                      <a:gd name="connsiteY0" fmla="*/ 125506 h 272240"/>
                      <a:gd name="connsiteX1" fmla="*/ 107576 w 179294"/>
                      <a:gd name="connsiteY1" fmla="*/ 268941 h 272240"/>
                      <a:gd name="connsiteX2" fmla="*/ 179294 w 179294"/>
                      <a:gd name="connsiteY2" fmla="*/ 0 h 272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9294" h="272240">
                        <a:moveTo>
                          <a:pt x="0" y="125506"/>
                        </a:moveTo>
                        <a:cubicBezTo>
                          <a:pt x="38847" y="207682"/>
                          <a:pt x="77694" y="289859"/>
                          <a:pt x="107576" y="268941"/>
                        </a:cubicBezTo>
                        <a:cubicBezTo>
                          <a:pt x="137458" y="248023"/>
                          <a:pt x="161365" y="34365"/>
                          <a:pt x="179294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AFBD419-BC11-00E0-17E2-611B7CB01F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5047" y="3437373"/>
                <a:ext cx="531212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157E0E0-4E2C-5086-707B-A2038DFA9F8B}"/>
                  </a:ext>
                </a:extLst>
              </p:cNvPr>
              <p:cNvCxnSpPr/>
              <p:nvPr/>
            </p:nvCxnSpPr>
            <p:spPr>
              <a:xfrm>
                <a:off x="2786259" y="3437374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C51B99E-C065-3665-8253-079656BB68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2329" y="3063717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40B8EB44-45A2-41D5-7D77-4E4C6E92E477}"/>
                  </a:ext>
                </a:extLst>
              </p:cNvPr>
              <p:cNvSpPr/>
              <p:nvPr/>
            </p:nvSpPr>
            <p:spPr>
              <a:xfrm rot="10800000">
                <a:off x="4107025" y="2682533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077DDEB-4DD3-C363-50EB-9A4423B347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3609" y="3435310"/>
                <a:ext cx="650469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F1B9E11-10E5-23AC-7D44-4F0BDFF1F154}"/>
                  </a:ext>
                </a:extLst>
              </p:cNvPr>
              <p:cNvCxnSpPr/>
              <p:nvPr/>
            </p:nvCxnSpPr>
            <p:spPr>
              <a:xfrm>
                <a:off x="4011823" y="3435311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419D300-D2A4-A505-C666-664C89C12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7893" y="3061653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0C9886C-35AC-3C49-317B-62DC09583E1F}"/>
              </a:ext>
            </a:extLst>
          </p:cNvPr>
          <p:cNvGrpSpPr/>
          <p:nvPr/>
        </p:nvGrpSpPr>
        <p:grpSpPr>
          <a:xfrm>
            <a:off x="3862789" y="4138057"/>
            <a:ext cx="4134278" cy="1366851"/>
            <a:chOff x="2724240" y="5119066"/>
            <a:chExt cx="2722290" cy="1366851"/>
          </a:xfrm>
        </p:grpSpPr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24FB2957-D73E-4501-AF3A-3D865B363973}"/>
                </a:ext>
              </a:extLst>
            </p:cNvPr>
            <p:cNvSpPr/>
            <p:nvPr/>
          </p:nvSpPr>
          <p:spPr>
            <a:xfrm rot="10800000" flipV="1">
              <a:off x="4793006" y="5844430"/>
              <a:ext cx="325242" cy="641487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1C99EC1-C316-5543-C776-30B891806C2A}"/>
                </a:ext>
              </a:extLst>
            </p:cNvPr>
            <p:cNvGrpSpPr/>
            <p:nvPr/>
          </p:nvGrpSpPr>
          <p:grpSpPr>
            <a:xfrm>
              <a:off x="2724240" y="5119066"/>
              <a:ext cx="2722290" cy="1201370"/>
              <a:chOff x="2724240" y="5119066"/>
              <a:chExt cx="2722290" cy="1201370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035098C-054D-A3F4-4E26-639894ECAA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8596" y="6320436"/>
                <a:ext cx="2713637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AE4C870-F608-C253-3D66-3A7ED6F06A01}"/>
                  </a:ext>
                </a:extLst>
              </p:cNvPr>
              <p:cNvCxnSpPr>
                <a:cxnSpLocks/>
                <a:stCxn id="116" idx="0"/>
              </p:cNvCxnSpPr>
              <p:nvPr/>
            </p:nvCxnSpPr>
            <p:spPr>
              <a:xfrm>
                <a:off x="4955627" y="5844430"/>
                <a:ext cx="49090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C394258A-C314-3F89-7A48-5D0251049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596" y="5845986"/>
                <a:ext cx="2017177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BEB0E96-6572-E4CB-ABB4-DF310EE5B0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45773" y="5175560"/>
                <a:ext cx="36563" cy="6704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D5993487-6625-072C-8369-13EF11E24D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0993" y="5175560"/>
                <a:ext cx="12014" cy="102623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41FEF9F-A282-3ED0-B34F-90FEF1449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4240" y="5119066"/>
                <a:ext cx="0" cy="120137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6F60C6A-25DA-5DF1-D6BE-27C62AEA71F1}"/>
              </a:ext>
            </a:extLst>
          </p:cNvPr>
          <p:cNvSpPr txBox="1"/>
          <p:nvPr/>
        </p:nvSpPr>
        <p:spPr>
          <a:xfrm>
            <a:off x="7584740" y="5314181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5CECD-8F4E-3CC9-EEBF-8A207E39E7C4}"/>
              </a:ext>
            </a:extLst>
          </p:cNvPr>
          <p:cNvSpPr txBox="1"/>
          <p:nvPr/>
        </p:nvSpPr>
        <p:spPr>
          <a:xfrm>
            <a:off x="7624305" y="3829326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2A711F-595B-D690-0324-69AC675F8051}"/>
              </a:ext>
            </a:extLst>
          </p:cNvPr>
          <p:cNvSpPr txBox="1"/>
          <p:nvPr/>
        </p:nvSpPr>
        <p:spPr>
          <a:xfrm>
            <a:off x="7666058" y="2362674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361386-292C-AE04-87A6-AA6B864F5619}"/>
              </a:ext>
            </a:extLst>
          </p:cNvPr>
          <p:cNvSpPr txBox="1"/>
          <p:nvPr/>
        </p:nvSpPr>
        <p:spPr>
          <a:xfrm>
            <a:off x="3322438" y="5920382"/>
            <a:ext cx="5659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*Differential of the voltage measured over the component</a:t>
            </a:r>
          </a:p>
        </p:txBody>
      </p:sp>
    </p:spTree>
    <p:extLst>
      <p:ext uri="{BB962C8B-B14F-4D97-AF65-F5344CB8AC3E}">
        <p14:creationId xmlns:p14="http://schemas.microsoft.com/office/powerpoint/2010/main" val="31530108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1074-9808-4394-2CCF-B7224477C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21989363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4CB88-2F86-3B5E-473F-AA2776FCD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A9F2-5273-4836-7C39-71EA66DE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Anode time reconstruction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E60EE-7A1A-1B8C-226F-A6DF4AC89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AD1A-9940-8346-97E8-549464825ABA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7AE7E-BECC-F2A1-E86F-3A5799543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0BD3C-8C4C-0E6E-9315-2D10F576B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F150D-46D4-EA4F-C708-809E9EBDFEB8}"/>
                  </a:ext>
                </a:extLst>
              </p:cNvPr>
              <p:cNvSpPr txBox="1"/>
              <p:nvPr/>
            </p:nvSpPr>
            <p:spPr>
              <a:xfrm>
                <a:off x="3949025" y="1430996"/>
                <a:ext cx="2459455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F150D-46D4-EA4F-C708-809E9EBDF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025" y="1430996"/>
                <a:ext cx="2459455" cy="595804"/>
              </a:xfrm>
              <a:prstGeom prst="rect">
                <a:avLst/>
              </a:prstGeom>
              <a:blipFill>
                <a:blip r:embed="rId2"/>
                <a:stretch>
                  <a:fillRect l="-2062" t="-20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77AFD77A-73A4-D206-5102-CAC1785FD81F}"/>
              </a:ext>
            </a:extLst>
          </p:cNvPr>
          <p:cNvGrpSpPr/>
          <p:nvPr/>
        </p:nvGrpSpPr>
        <p:grpSpPr>
          <a:xfrm rot="16200000">
            <a:off x="-1061427" y="2452217"/>
            <a:ext cx="5048502" cy="1953569"/>
            <a:chOff x="6563290" y="678042"/>
            <a:chExt cx="5048502" cy="1953569"/>
          </a:xfrm>
        </p:grpSpPr>
        <p:pic>
          <p:nvPicPr>
            <p:cNvPr id="8" name="Content Placeholder 9" descr="Content Placeholder 9">
              <a:extLst>
                <a:ext uri="{FF2B5EF4-FFF2-40B4-BE49-F238E27FC236}">
                  <a16:creationId xmlns:a16="http://schemas.microsoft.com/office/drawing/2014/main" id="{CC397981-843E-3684-C9E3-89E04C81F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773" t="40305"/>
            <a:stretch>
              <a:fillRect/>
            </a:stretch>
          </p:blipFill>
          <p:spPr>
            <a:xfrm>
              <a:off x="6563290" y="1130132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F89574D-97D3-C382-A2D0-F5A2B7153A38}"/>
                </a:ext>
              </a:extLst>
            </p:cNvPr>
            <p:cNvCxnSpPr>
              <a:cxnSpLocks/>
            </p:cNvCxnSpPr>
            <p:nvPr/>
          </p:nvCxnSpPr>
          <p:spPr>
            <a:xfrm>
              <a:off x="10146383" y="2202969"/>
              <a:ext cx="1379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A0AE254-D048-DD41-CE0E-99E5584F3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9852" y="2202969"/>
              <a:ext cx="3274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832D1D-EE11-C429-3E47-797C516BB2DB}"/>
                </a:ext>
              </a:extLst>
            </p:cNvPr>
            <p:cNvCxnSpPr>
              <a:cxnSpLocks/>
            </p:cNvCxnSpPr>
            <p:nvPr/>
          </p:nvCxnSpPr>
          <p:spPr>
            <a:xfrm>
              <a:off x="6689318" y="1027174"/>
              <a:ext cx="479644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4E7B98-E5D8-7B77-79D3-9BEABC5CA06C}"/>
                </a:ext>
              </a:extLst>
            </p:cNvPr>
            <p:cNvSpPr txBox="1"/>
            <p:nvPr/>
          </p:nvSpPr>
          <p:spPr>
            <a:xfrm rot="5400000">
              <a:off x="8899830" y="657844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8D3CC9E-7C9E-B74D-E76D-C88DA35FCCB3}"/>
                    </a:ext>
                  </a:extLst>
                </p:cNvPr>
                <p:cNvSpPr txBox="1"/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8D3CC9E-7C9E-B74D-E76D-C88DA35FC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69277AB-68CA-4F62-1589-9400837557AF}"/>
                    </a:ext>
                  </a:extLst>
                </p:cNvPr>
                <p:cNvSpPr txBox="1"/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69277AB-68CA-4F62-1589-9400837557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7-point Star 14">
              <a:extLst>
                <a:ext uri="{FF2B5EF4-FFF2-40B4-BE49-F238E27FC236}">
                  <a16:creationId xmlns:a16="http://schemas.microsoft.com/office/drawing/2014/main" id="{EAFB46BB-CFE4-ED11-C600-F338B4439D6F}"/>
                </a:ext>
              </a:extLst>
            </p:cNvPr>
            <p:cNvSpPr/>
            <p:nvPr/>
          </p:nvSpPr>
          <p:spPr>
            <a:xfrm>
              <a:off x="9921527" y="1445741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77EB7E-A3A8-BA10-2B17-5EA0F99BC25D}"/>
                </a:ext>
              </a:extLst>
            </p:cNvPr>
            <p:cNvCxnSpPr/>
            <p:nvPr/>
          </p:nvCxnSpPr>
          <p:spPr>
            <a:xfrm>
              <a:off x="9087541" y="1425115"/>
              <a:ext cx="983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B64BCB-CB83-CE10-DC97-D151BBC7BCD1}"/>
                </a:ext>
              </a:extLst>
            </p:cNvPr>
            <p:cNvSpPr txBox="1"/>
            <p:nvPr/>
          </p:nvSpPr>
          <p:spPr>
            <a:xfrm rot="5400000">
              <a:off x="9351287" y="114537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5C66C-0B90-0583-EB47-DA3B2D26D559}"/>
              </a:ext>
            </a:extLst>
          </p:cNvPr>
          <p:cNvCxnSpPr>
            <a:cxnSpLocks/>
          </p:cNvCxnSpPr>
          <p:nvPr/>
        </p:nvCxnSpPr>
        <p:spPr>
          <a:xfrm flipH="1">
            <a:off x="826699" y="3429002"/>
            <a:ext cx="117105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C88966F-39D3-CD2E-6567-49441F9BF5AD}"/>
              </a:ext>
            </a:extLst>
          </p:cNvPr>
          <p:cNvSpPr txBox="1"/>
          <p:nvPr/>
        </p:nvSpPr>
        <p:spPr>
          <a:xfrm>
            <a:off x="2661205" y="864523"/>
            <a:ext cx="233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height formula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E7846CB-6290-154E-5880-4B51123F6671}"/>
              </a:ext>
            </a:extLst>
          </p:cNvPr>
          <p:cNvSpPr txBox="1"/>
          <p:nvPr/>
        </p:nvSpPr>
        <p:spPr>
          <a:xfrm>
            <a:off x="7441645" y="657658"/>
            <a:ext cx="424837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Anode</a:t>
            </a:r>
            <a:endParaRPr lang="en-US" sz="12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491269C-6022-F71A-C730-B7FFA520A70F}"/>
              </a:ext>
            </a:extLst>
          </p:cNvPr>
          <p:cNvGrpSpPr/>
          <p:nvPr/>
        </p:nvGrpSpPr>
        <p:grpSpPr>
          <a:xfrm>
            <a:off x="7594832" y="449093"/>
            <a:ext cx="4111128" cy="2342851"/>
            <a:chOff x="2717997" y="834310"/>
            <a:chExt cx="2719939" cy="2342851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6900278-BD1D-5FCF-B3FF-BFA51ACEF8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8596" y="1343793"/>
              <a:ext cx="0" cy="126537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8D0568A-768D-15A1-1E27-CB11720F2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7997" y="2609170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BE84E18-6BB6-EE49-9BAB-23F5659BD710}"/>
                </a:ext>
              </a:extLst>
            </p:cNvPr>
            <p:cNvGrpSpPr/>
            <p:nvPr/>
          </p:nvGrpSpPr>
          <p:grpSpPr>
            <a:xfrm>
              <a:off x="2717997" y="834310"/>
              <a:ext cx="2719939" cy="2342851"/>
              <a:chOff x="1390522" y="2682533"/>
              <a:chExt cx="3573556" cy="1853145"/>
            </a:xfrm>
          </p:grpSpPr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99EAED8D-049B-E6C3-0885-2F287C73D3A5}"/>
                  </a:ext>
                </a:extLst>
              </p:cNvPr>
              <p:cNvSpPr/>
              <p:nvPr/>
            </p:nvSpPr>
            <p:spPr>
              <a:xfrm rot="10800000">
                <a:off x="2881461" y="2684596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44189A8-6FFF-E5F9-47D1-D6EC97E618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8045" y="3437373"/>
                <a:ext cx="92745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4AB3FD41-FBD0-8700-61EB-4A44C1E1FFD8}"/>
                  </a:ext>
                </a:extLst>
              </p:cNvPr>
              <p:cNvGrpSpPr/>
              <p:nvPr/>
            </p:nvGrpSpPr>
            <p:grpSpPr>
              <a:xfrm>
                <a:off x="1390522" y="3437374"/>
                <a:ext cx="1074215" cy="1098304"/>
                <a:chOff x="4631335" y="3001380"/>
                <a:chExt cx="3904081" cy="1900739"/>
              </a:xfrm>
            </p:grpSpPr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6E302530-BA76-224E-C1E0-DFE77ED984B2}"/>
                    </a:ext>
                  </a:extLst>
                </p:cNvPr>
                <p:cNvCxnSpPr>
                  <a:cxnSpLocks/>
                  <a:endCxn id="100" idx="0"/>
                </p:cNvCxnSpPr>
                <p:nvPr/>
              </p:nvCxnSpPr>
              <p:spPr>
                <a:xfrm>
                  <a:off x="4631335" y="3008607"/>
                  <a:ext cx="2084079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3EA2973B-CCD2-E549-D995-A01572977C4D}"/>
                    </a:ext>
                  </a:extLst>
                </p:cNvPr>
                <p:cNvGrpSpPr/>
                <p:nvPr/>
              </p:nvGrpSpPr>
              <p:grpSpPr>
                <a:xfrm>
                  <a:off x="6594179" y="3001380"/>
                  <a:ext cx="1941237" cy="1900739"/>
                  <a:chOff x="6594179" y="3001380"/>
                  <a:chExt cx="1941237" cy="1900739"/>
                </a:xfrm>
              </p:grpSpPr>
              <p:sp>
                <p:nvSpPr>
                  <p:cNvPr id="100" name="Arc 99">
                    <a:extLst>
                      <a:ext uri="{FF2B5EF4-FFF2-40B4-BE49-F238E27FC236}">
                        <a16:creationId xmlns:a16="http://schemas.microsoft.com/office/drawing/2014/main" id="{5DDBB549-8A13-699A-1B26-F8A6E1321445}"/>
                      </a:ext>
                    </a:extLst>
                  </p:cNvPr>
                  <p:cNvSpPr/>
                  <p:nvPr/>
                </p:nvSpPr>
                <p:spPr>
                  <a:xfrm>
                    <a:off x="6594179" y="3008607"/>
                    <a:ext cx="242473" cy="1893512"/>
                  </a:xfrm>
                  <a:prstGeom prst="arc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Arc 100">
                    <a:extLst>
                      <a:ext uri="{FF2B5EF4-FFF2-40B4-BE49-F238E27FC236}">
                        <a16:creationId xmlns:a16="http://schemas.microsoft.com/office/drawing/2014/main" id="{5A70C1C3-D236-7605-1826-E9D44C1C821C}"/>
                      </a:ext>
                    </a:extLst>
                  </p:cNvPr>
                  <p:cNvSpPr/>
                  <p:nvPr/>
                </p:nvSpPr>
                <p:spPr>
                  <a:xfrm flipH="1">
                    <a:off x="7011240" y="3001380"/>
                    <a:ext cx="1524176" cy="1763246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Freeform 101">
                    <a:extLst>
                      <a:ext uri="{FF2B5EF4-FFF2-40B4-BE49-F238E27FC236}">
                        <a16:creationId xmlns:a16="http://schemas.microsoft.com/office/drawing/2014/main" id="{8E7C0DDF-4BE1-0D21-5DEC-7AEDBEE29099}"/>
                      </a:ext>
                    </a:extLst>
                  </p:cNvPr>
                  <p:cNvSpPr/>
                  <p:nvPr/>
                </p:nvSpPr>
                <p:spPr>
                  <a:xfrm>
                    <a:off x="6834301" y="3854730"/>
                    <a:ext cx="179294" cy="199173"/>
                  </a:xfrm>
                  <a:custGeom>
                    <a:avLst/>
                    <a:gdLst>
                      <a:gd name="connsiteX0" fmla="*/ 0 w 179294"/>
                      <a:gd name="connsiteY0" fmla="*/ 125506 h 272240"/>
                      <a:gd name="connsiteX1" fmla="*/ 107576 w 179294"/>
                      <a:gd name="connsiteY1" fmla="*/ 268941 h 272240"/>
                      <a:gd name="connsiteX2" fmla="*/ 179294 w 179294"/>
                      <a:gd name="connsiteY2" fmla="*/ 0 h 272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9294" h="272240">
                        <a:moveTo>
                          <a:pt x="0" y="125506"/>
                        </a:moveTo>
                        <a:cubicBezTo>
                          <a:pt x="38847" y="207682"/>
                          <a:pt x="77694" y="289859"/>
                          <a:pt x="107576" y="268941"/>
                        </a:cubicBezTo>
                        <a:cubicBezTo>
                          <a:pt x="137458" y="248023"/>
                          <a:pt x="161365" y="34365"/>
                          <a:pt x="179294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5F5988A-DF5A-3273-4D3A-6D64EEF80E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5047" y="3437373"/>
                <a:ext cx="531212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14E62E8-0A34-1DBB-9CCA-A6D05308F021}"/>
                  </a:ext>
                </a:extLst>
              </p:cNvPr>
              <p:cNvCxnSpPr/>
              <p:nvPr/>
            </p:nvCxnSpPr>
            <p:spPr>
              <a:xfrm>
                <a:off x="2786259" y="3437374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DE39733-EBE5-A9E8-9DDE-93903AAD03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2329" y="3063717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750C937F-A8A9-65B1-6325-9328D1B5A38C}"/>
                  </a:ext>
                </a:extLst>
              </p:cNvPr>
              <p:cNvSpPr/>
              <p:nvPr/>
            </p:nvSpPr>
            <p:spPr>
              <a:xfrm rot="10800000">
                <a:off x="4107025" y="2682533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0F278F1-DDD1-D541-7D27-31FD7D496A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3609" y="3435310"/>
                <a:ext cx="650469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A839CF6-76D7-681C-2357-32BAD0720242}"/>
                  </a:ext>
                </a:extLst>
              </p:cNvPr>
              <p:cNvCxnSpPr/>
              <p:nvPr/>
            </p:nvCxnSpPr>
            <p:spPr>
              <a:xfrm>
                <a:off x="4011823" y="3435311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067DB9E-90FD-CCE3-CB6A-78860FF409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7893" y="3061653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8497624A-1F55-0080-F977-8EA161E99404}"/>
              </a:ext>
            </a:extLst>
          </p:cNvPr>
          <p:cNvSpPr txBox="1"/>
          <p:nvPr/>
        </p:nvSpPr>
        <p:spPr>
          <a:xfrm>
            <a:off x="8134724" y="2296091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1123F28-F00A-16C0-1FCD-8975FA91E861}"/>
              </a:ext>
            </a:extLst>
          </p:cNvPr>
          <p:cNvSpPr txBox="1"/>
          <p:nvPr/>
        </p:nvSpPr>
        <p:spPr>
          <a:xfrm>
            <a:off x="11276606" y="6064435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AADE76-C40D-19D7-BB8F-484C2FD11701}"/>
                  </a:ext>
                </a:extLst>
              </p:cNvPr>
              <p:cNvSpPr txBox="1"/>
              <p:nvPr/>
            </p:nvSpPr>
            <p:spPr>
              <a:xfrm>
                <a:off x="3949025" y="2700426"/>
                <a:ext cx="2459455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AADE76-C40D-19D7-BB8F-484C2FD11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025" y="2700426"/>
                <a:ext cx="2459455" cy="595804"/>
              </a:xfrm>
              <a:prstGeom prst="rect">
                <a:avLst/>
              </a:prstGeom>
              <a:blipFill>
                <a:blip r:embed="rId6"/>
                <a:stretch>
                  <a:fillRect l="-2062" t="-2083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E5EE86A-9CB4-7ECC-6471-9F7A0FC5C35F}"/>
                  </a:ext>
                </a:extLst>
              </p:cNvPr>
              <p:cNvSpPr txBox="1"/>
              <p:nvPr/>
            </p:nvSpPr>
            <p:spPr>
              <a:xfrm>
                <a:off x="3979680" y="4045708"/>
                <a:ext cx="2459455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E5EE86A-9CB4-7ECC-6471-9F7A0FC5C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680" y="4045708"/>
                <a:ext cx="2459455" cy="595804"/>
              </a:xfrm>
              <a:prstGeom prst="rect">
                <a:avLst/>
              </a:prstGeom>
              <a:blipFill>
                <a:blip r:embed="rId7"/>
                <a:stretch>
                  <a:fillRect l="-2062" t="-2083" r="-51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5A00E27-C8D7-98D9-AA9A-6ECF0F71C66F}"/>
              </a:ext>
            </a:extLst>
          </p:cNvPr>
          <p:cNvSpPr txBox="1"/>
          <p:nvPr/>
        </p:nvSpPr>
        <p:spPr>
          <a:xfrm>
            <a:off x="3230217" y="5188226"/>
            <a:ext cx="5200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also use anode timestamps as replacements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be discussed later</a:t>
            </a:r>
          </a:p>
        </p:txBody>
      </p:sp>
    </p:spTree>
    <p:extLst>
      <p:ext uri="{BB962C8B-B14F-4D97-AF65-F5344CB8AC3E}">
        <p14:creationId xmlns:p14="http://schemas.microsoft.com/office/powerpoint/2010/main" val="10212509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6B35A-C06C-E2DC-4726-37F30F378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3752F-72C7-6B63-CD0E-51DE3D66D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made in reconstruction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08EB9-5B50-9E1E-5A83-B9664ADB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01C2D-CED9-604A-9C95-51619CA86E61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00DFE-68AB-C02E-8C2F-820959B9F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2BB10-6F1D-6DEB-2E8C-7880AB6D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82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40E52-E4C1-5CF6-E3F7-B1C03E92E278}"/>
              </a:ext>
            </a:extLst>
          </p:cNvPr>
          <p:cNvSpPr txBox="1"/>
          <p:nvPr/>
        </p:nvSpPr>
        <p:spPr>
          <a:xfrm>
            <a:off x="103415" y="953614"/>
            <a:ext cx="271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plasma speed: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33A82-82BF-B968-2ADE-AE8B98E9D6FE}"/>
              </a:ext>
            </a:extLst>
          </p:cNvPr>
          <p:cNvSpPr txBox="1"/>
          <p:nvPr/>
        </p:nvSpPr>
        <p:spPr>
          <a:xfrm>
            <a:off x="84736" y="2389581"/>
            <a:ext cx="768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Timestamps do not need to be corrected before being used in reconstruction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F3D84-D16E-5CDE-3321-53FDFBA3012B}"/>
              </a:ext>
            </a:extLst>
          </p:cNvPr>
          <p:cNvSpPr txBox="1"/>
          <p:nvPr/>
        </p:nvSpPr>
        <p:spPr>
          <a:xfrm>
            <a:off x="103415" y="5461654"/>
            <a:ext cx="12159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these assumptions break down at some scale. Goal is to find scale at which they break and estimate uncertainties as a result.</a:t>
            </a:r>
          </a:p>
          <a:p>
            <a:r>
              <a:rPr lang="en-US" dirty="0"/>
              <a:t>Methods for correcting these effects have also been suggested.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17E97-CACF-D57C-77DA-35F21D6BF5F7}"/>
              </a:ext>
            </a:extLst>
          </p:cNvPr>
          <p:cNvSpPr txBox="1"/>
          <p:nvPr/>
        </p:nvSpPr>
        <p:spPr>
          <a:xfrm>
            <a:off x="95066" y="3767869"/>
            <a:ext cx="557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 of track doesn’t affect our ability to reconstruct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3AA11B-AF0B-16E1-1F07-BE47C0F29AC2}"/>
              </a:ext>
            </a:extLst>
          </p:cNvPr>
          <p:cNvSpPr txBox="1"/>
          <p:nvPr/>
        </p:nvSpPr>
        <p:spPr>
          <a:xfrm>
            <a:off x="103415" y="4850349"/>
            <a:ext cx="161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(+ others …)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BAD876-A04A-DD24-D386-B4AF6A187487}"/>
              </a:ext>
            </a:extLst>
          </p:cNvPr>
          <p:cNvGrpSpPr/>
          <p:nvPr/>
        </p:nvGrpSpPr>
        <p:grpSpPr>
          <a:xfrm>
            <a:off x="3696623" y="767621"/>
            <a:ext cx="3971193" cy="886308"/>
            <a:chOff x="3438601" y="1340381"/>
            <a:chExt cx="5048502" cy="1047899"/>
          </a:xfrm>
        </p:grpSpPr>
        <p:pic>
          <p:nvPicPr>
            <p:cNvPr id="15" name="Content Placeholder 9" descr="Content Placeholder 9">
              <a:extLst>
                <a:ext uri="{FF2B5EF4-FFF2-40B4-BE49-F238E27FC236}">
                  <a16:creationId xmlns:a16="http://schemas.microsoft.com/office/drawing/2014/main" id="{B2449D83-FA53-79BD-E215-F56F753EF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3438601" y="1340381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7-point Star 15">
              <a:extLst>
                <a:ext uri="{FF2B5EF4-FFF2-40B4-BE49-F238E27FC236}">
                  <a16:creationId xmlns:a16="http://schemas.microsoft.com/office/drawing/2014/main" id="{8C82BD32-E025-B49E-E37C-90EEE5DF685C}"/>
                </a:ext>
              </a:extLst>
            </p:cNvPr>
            <p:cNvSpPr/>
            <p:nvPr/>
          </p:nvSpPr>
          <p:spPr>
            <a:xfrm>
              <a:off x="6796838" y="1635365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F466B544-F96B-AFDE-4D4A-C80A601F99D5}"/>
                </a:ext>
              </a:extLst>
            </p:cNvPr>
            <p:cNvSpPr/>
            <p:nvPr/>
          </p:nvSpPr>
          <p:spPr>
            <a:xfrm rot="10800000">
              <a:off x="3813979" y="1691610"/>
              <a:ext cx="2982859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6FE4A311-E389-282D-B98C-BB98ADA1250E}"/>
                </a:ext>
              </a:extLst>
            </p:cNvPr>
            <p:cNvSpPr/>
            <p:nvPr/>
          </p:nvSpPr>
          <p:spPr>
            <a:xfrm rot="10800000" flipH="1">
              <a:off x="7096508" y="1701651"/>
              <a:ext cx="1031041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DCD9E1-38B0-7027-014B-4CA5A478A329}"/>
              </a:ext>
            </a:extLst>
          </p:cNvPr>
          <p:cNvGrpSpPr/>
          <p:nvPr/>
        </p:nvGrpSpPr>
        <p:grpSpPr>
          <a:xfrm>
            <a:off x="6338239" y="3524620"/>
            <a:ext cx="4019753" cy="1534306"/>
            <a:chOff x="7142233" y="3810204"/>
            <a:chExt cx="5048502" cy="1739742"/>
          </a:xfrm>
        </p:grpSpPr>
        <p:pic>
          <p:nvPicPr>
            <p:cNvPr id="20" name="Content Placeholder 9" descr="Content Placeholder 9">
              <a:extLst>
                <a:ext uri="{FF2B5EF4-FFF2-40B4-BE49-F238E27FC236}">
                  <a16:creationId xmlns:a16="http://schemas.microsoft.com/office/drawing/2014/main" id="{1B2CE34F-469A-6F64-AC00-0B573B52F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7142233" y="4231307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1" name="7-point Star 20">
              <a:extLst>
                <a:ext uri="{FF2B5EF4-FFF2-40B4-BE49-F238E27FC236}">
                  <a16:creationId xmlns:a16="http://schemas.microsoft.com/office/drawing/2014/main" id="{1D794EE0-B18D-53D5-EA14-E463A4CC4476}"/>
                </a:ext>
              </a:extLst>
            </p:cNvPr>
            <p:cNvSpPr/>
            <p:nvPr/>
          </p:nvSpPr>
          <p:spPr>
            <a:xfrm>
              <a:off x="10410158" y="4526291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86BBEC8-9C81-3FD5-18E7-899D6EF06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7715" y="4144274"/>
              <a:ext cx="2604335" cy="1234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Pie 22">
              <a:extLst>
                <a:ext uri="{FF2B5EF4-FFF2-40B4-BE49-F238E27FC236}">
                  <a16:creationId xmlns:a16="http://schemas.microsoft.com/office/drawing/2014/main" id="{33BE2C6A-5581-B5D4-3FE0-62621158CE5F}"/>
                </a:ext>
              </a:extLst>
            </p:cNvPr>
            <p:cNvSpPr/>
            <p:nvPr/>
          </p:nvSpPr>
          <p:spPr>
            <a:xfrm rot="19314904">
              <a:off x="9791417" y="3810204"/>
              <a:ext cx="1603037" cy="1739742"/>
            </a:xfrm>
            <a:prstGeom prst="pie">
              <a:avLst>
                <a:gd name="adj1" fmla="val 759377"/>
                <a:gd name="adj2" fmla="val 2280769"/>
              </a:avLst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75B9B0D-4B2B-9F56-10D6-E3D2E08CA124}"/>
                    </a:ext>
                  </a:extLst>
                </p:cNvPr>
                <p:cNvSpPr txBox="1"/>
                <p:nvPr/>
              </p:nvSpPr>
              <p:spPr>
                <a:xfrm>
                  <a:off x="10987596" y="4364203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B000611-BD31-8798-9973-C0BB64B22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7596" y="4364203"/>
                  <a:ext cx="37414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E4BDCB-97C2-422E-2AB5-1AFD27CEA367}"/>
              </a:ext>
            </a:extLst>
          </p:cNvPr>
          <p:cNvGrpSpPr/>
          <p:nvPr/>
        </p:nvGrpSpPr>
        <p:grpSpPr>
          <a:xfrm>
            <a:off x="8438060" y="1976973"/>
            <a:ext cx="2713637" cy="1310357"/>
            <a:chOff x="1376734" y="4835687"/>
            <a:chExt cx="3565276" cy="1036464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FA39E2DA-59FB-3B60-9A4C-B8417B8F9C34}"/>
                </a:ext>
              </a:extLst>
            </p:cNvPr>
            <p:cNvSpPr/>
            <p:nvPr/>
          </p:nvSpPr>
          <p:spPr>
            <a:xfrm rot="10800000" flipV="1">
              <a:off x="2848315" y="5364749"/>
              <a:ext cx="427315" cy="507402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AA1C313-E9B1-7BB6-6FA1-9ECC4C0AA1AC}"/>
                </a:ext>
              </a:extLst>
            </p:cNvPr>
            <p:cNvGrpSpPr/>
            <p:nvPr/>
          </p:nvGrpSpPr>
          <p:grpSpPr>
            <a:xfrm>
              <a:off x="1376734" y="4835687"/>
              <a:ext cx="3565276" cy="811727"/>
              <a:chOff x="1376734" y="4835687"/>
              <a:chExt cx="3565276" cy="811727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73AB25F-77D0-FB35-D718-858E29388770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061973" y="5364749"/>
                <a:ext cx="1880037" cy="123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720DD37-9685-7E47-BE8E-975FDF3609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734" y="5365979"/>
                <a:ext cx="1409525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1602331-FEAF-0683-C7A9-1904E4BBB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86259" y="4835687"/>
                <a:ext cx="48038" cy="530293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B7ABFD5-6F0F-0501-B8B9-EE5782B73C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532" y="4835687"/>
                <a:ext cx="15784" cy="8117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468388-FBA8-2B1F-D200-A45448F4F9F6}"/>
              </a:ext>
            </a:extLst>
          </p:cNvPr>
          <p:cNvCxnSpPr>
            <a:cxnSpLocks/>
          </p:cNvCxnSpPr>
          <p:nvPr/>
        </p:nvCxnSpPr>
        <p:spPr>
          <a:xfrm flipH="1">
            <a:off x="8429407" y="3065223"/>
            <a:ext cx="271363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2694E6-C70D-D81B-E381-488ED528DE83}"/>
              </a:ext>
            </a:extLst>
          </p:cNvPr>
          <p:cNvCxnSpPr>
            <a:cxnSpLocks/>
          </p:cNvCxnSpPr>
          <p:nvPr/>
        </p:nvCxnSpPr>
        <p:spPr>
          <a:xfrm flipH="1">
            <a:off x="8427571" y="1858430"/>
            <a:ext cx="1836" cy="120679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A1D9018-9699-181A-3B4C-325A9305A6AA}"/>
              </a:ext>
            </a:extLst>
          </p:cNvPr>
          <p:cNvSpPr txBox="1"/>
          <p:nvPr/>
        </p:nvSpPr>
        <p:spPr>
          <a:xfrm>
            <a:off x="10735401" y="3024383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A4174E-4C4E-55C8-0C70-6727FB401E4D}"/>
              </a:ext>
            </a:extLst>
          </p:cNvPr>
          <p:cNvSpPr txBox="1"/>
          <p:nvPr/>
        </p:nvSpPr>
        <p:spPr>
          <a:xfrm rot="16200000">
            <a:off x="7922545" y="2255546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</a:t>
            </a:r>
            <a:endParaRPr lang="en-US" sz="16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0CF83C-077F-A4B4-48D1-1990CEC931CE}"/>
              </a:ext>
            </a:extLst>
          </p:cNvPr>
          <p:cNvCxnSpPr/>
          <p:nvPr/>
        </p:nvCxnSpPr>
        <p:spPr>
          <a:xfrm>
            <a:off x="9302530" y="2573356"/>
            <a:ext cx="5111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D06C761-70CC-837D-F19D-3A0C3F6F249D}"/>
              </a:ext>
            </a:extLst>
          </p:cNvPr>
          <p:cNvSpPr/>
          <p:nvPr/>
        </p:nvSpPr>
        <p:spPr>
          <a:xfrm>
            <a:off x="351580" y="3738857"/>
            <a:ext cx="10591403" cy="1176061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844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8D71C-EFB4-6EEA-4182-F6802B078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9327-2087-C3A4-41B0-6C1FCB97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3 – Angle of track doesn’t affect reconstruction 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13E6-3915-42E1-5F39-6F2AEC98D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B597F-FFBE-A44B-9EC0-A149EF5B783E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456CB-4520-8AC4-F6B8-DD3453F4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1D9DD-DCFE-C605-0F09-002F3906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83</a:t>
            </a:fld>
            <a:endParaRPr lang="en-US"/>
          </a:p>
        </p:txBody>
      </p:sp>
      <p:pic>
        <p:nvPicPr>
          <p:cNvPr id="7" name="Content Placeholder 9" descr="Content Placeholder 9">
            <a:extLst>
              <a:ext uri="{FF2B5EF4-FFF2-40B4-BE49-F238E27FC236}">
                <a16:creationId xmlns:a16="http://schemas.microsoft.com/office/drawing/2014/main" id="{B88E882F-FF4E-0C07-6D88-19994E004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07" t="40305"/>
          <a:stretch/>
        </p:blipFill>
        <p:spPr>
          <a:xfrm rot="16200000">
            <a:off x="34031" y="3350718"/>
            <a:ext cx="2891109" cy="128277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Multiply 7">
            <a:extLst>
              <a:ext uri="{FF2B5EF4-FFF2-40B4-BE49-F238E27FC236}">
                <a16:creationId xmlns:a16="http://schemas.microsoft.com/office/drawing/2014/main" id="{984FDF6C-C531-8EC7-8859-8CE3379CE920}"/>
              </a:ext>
            </a:extLst>
          </p:cNvPr>
          <p:cNvSpPr/>
          <p:nvPr/>
        </p:nvSpPr>
        <p:spPr>
          <a:xfrm>
            <a:off x="1197806" y="4910008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7D2F5C-0357-A231-2A84-2371023D3112}"/>
              </a:ext>
            </a:extLst>
          </p:cNvPr>
          <p:cNvCxnSpPr>
            <a:cxnSpLocks/>
          </p:cNvCxnSpPr>
          <p:nvPr/>
        </p:nvCxnSpPr>
        <p:spPr>
          <a:xfrm>
            <a:off x="530511" y="1294651"/>
            <a:ext cx="1899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ultiply 9">
            <a:extLst>
              <a:ext uri="{FF2B5EF4-FFF2-40B4-BE49-F238E27FC236}">
                <a16:creationId xmlns:a16="http://schemas.microsoft.com/office/drawing/2014/main" id="{8383AA5F-6E09-5BD1-3532-5030915B0623}"/>
              </a:ext>
            </a:extLst>
          </p:cNvPr>
          <p:cNvSpPr/>
          <p:nvPr/>
        </p:nvSpPr>
        <p:spPr>
          <a:xfrm>
            <a:off x="1265196" y="1142013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4804CA-AB86-9B61-0433-BDC37A9829E1}"/>
              </a:ext>
            </a:extLst>
          </p:cNvPr>
          <p:cNvGrpSpPr/>
          <p:nvPr/>
        </p:nvGrpSpPr>
        <p:grpSpPr>
          <a:xfrm>
            <a:off x="838200" y="1077860"/>
            <a:ext cx="1233093" cy="1166027"/>
            <a:chOff x="4835290" y="1454434"/>
            <a:chExt cx="2206305" cy="20068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E09A29-B663-ED53-8676-7B08BF9AC627}"/>
                </a:ext>
              </a:extLst>
            </p:cNvPr>
            <p:cNvSpPr/>
            <p:nvPr/>
          </p:nvSpPr>
          <p:spPr>
            <a:xfrm>
              <a:off x="4835290" y="1454434"/>
              <a:ext cx="2206305" cy="200686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B62E664-8200-6D15-FF51-0CC530BEA404}"/>
                </a:ext>
              </a:extLst>
            </p:cNvPr>
            <p:cNvSpPr/>
            <p:nvPr/>
          </p:nvSpPr>
          <p:spPr>
            <a:xfrm>
              <a:off x="5930732" y="2405096"/>
              <a:ext cx="82676" cy="882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C935F2-3370-36D1-DECD-62914343A788}"/>
              </a:ext>
            </a:extLst>
          </p:cNvPr>
          <p:cNvCxnSpPr>
            <a:cxnSpLocks/>
          </p:cNvCxnSpPr>
          <p:nvPr/>
        </p:nvCxnSpPr>
        <p:spPr>
          <a:xfrm flipH="1" flipV="1">
            <a:off x="1473540" y="1304780"/>
            <a:ext cx="6045" cy="348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3D0906A-7A24-1AF6-A2BC-CE31C0445C0C}"/>
              </a:ext>
            </a:extLst>
          </p:cNvPr>
          <p:cNvSpPr txBox="1"/>
          <p:nvPr/>
        </p:nvSpPr>
        <p:spPr>
          <a:xfrm>
            <a:off x="2138029" y="1487988"/>
            <a:ext cx="123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Drift radius</a:t>
            </a:r>
          </a:p>
        </p:txBody>
      </p:sp>
      <p:pic>
        <p:nvPicPr>
          <p:cNvPr id="16" name="Content Placeholder 9" descr="Content Placeholder 9">
            <a:extLst>
              <a:ext uri="{FF2B5EF4-FFF2-40B4-BE49-F238E27FC236}">
                <a16:creationId xmlns:a16="http://schemas.microsoft.com/office/drawing/2014/main" id="{6BBBC3D9-D0BE-33C5-C5E5-8E630A36F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07" t="40305" r="62288"/>
          <a:stretch/>
        </p:blipFill>
        <p:spPr>
          <a:xfrm rot="16200000">
            <a:off x="961850" y="5314009"/>
            <a:ext cx="1035473" cy="128277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46DD912B-2A73-AF37-D908-23B888498479}"/>
              </a:ext>
            </a:extLst>
          </p:cNvPr>
          <p:cNvSpPr/>
          <p:nvPr/>
        </p:nvSpPr>
        <p:spPr>
          <a:xfrm rot="10800000">
            <a:off x="1301242" y="3057468"/>
            <a:ext cx="245081" cy="2002647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063BDA95-906E-3C03-EC4C-B49EF9BA49AB}"/>
              </a:ext>
            </a:extLst>
          </p:cNvPr>
          <p:cNvSpPr/>
          <p:nvPr/>
        </p:nvSpPr>
        <p:spPr>
          <a:xfrm>
            <a:off x="1302337" y="5134995"/>
            <a:ext cx="243710" cy="960593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B7AF08-1238-2645-4AF4-9521D6AD819E}"/>
              </a:ext>
            </a:extLst>
          </p:cNvPr>
          <p:cNvCxnSpPr>
            <a:cxnSpLocks/>
          </p:cNvCxnSpPr>
          <p:nvPr/>
        </p:nvCxnSpPr>
        <p:spPr>
          <a:xfrm flipV="1">
            <a:off x="772021" y="4252077"/>
            <a:ext cx="1299272" cy="1546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9497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B8E7C-2DC1-64CF-1EB9-2008FF864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1C35F-5C84-D9CF-F0FF-BD9792F45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3 – Angle of track doesn’t affect reconstruction 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8F582-255A-6C8F-E5CF-57A4F5C3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49E3B-7808-A841-89D6-BA34ADC0ADE5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EB7A2-AEF6-BF40-C37D-291C1EE4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D3A61-357F-2FBB-DF39-645D9B595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84</a:t>
            </a:fld>
            <a:endParaRPr lang="en-US"/>
          </a:p>
        </p:txBody>
      </p:sp>
      <p:pic>
        <p:nvPicPr>
          <p:cNvPr id="7" name="Content Placeholder 9" descr="Content Placeholder 9">
            <a:extLst>
              <a:ext uri="{FF2B5EF4-FFF2-40B4-BE49-F238E27FC236}">
                <a16:creationId xmlns:a16="http://schemas.microsoft.com/office/drawing/2014/main" id="{CCFED99F-65DF-4300-C064-F2FC01AD5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07" t="40305"/>
          <a:stretch/>
        </p:blipFill>
        <p:spPr>
          <a:xfrm rot="16200000">
            <a:off x="34031" y="3350718"/>
            <a:ext cx="2891109" cy="128277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Multiply 7">
            <a:extLst>
              <a:ext uri="{FF2B5EF4-FFF2-40B4-BE49-F238E27FC236}">
                <a16:creationId xmlns:a16="http://schemas.microsoft.com/office/drawing/2014/main" id="{DC8356D6-8560-C007-F56B-76502792EC49}"/>
              </a:ext>
            </a:extLst>
          </p:cNvPr>
          <p:cNvSpPr/>
          <p:nvPr/>
        </p:nvSpPr>
        <p:spPr>
          <a:xfrm>
            <a:off x="1197806" y="4878644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5A61F-7EFE-7557-0ABA-4D95A3A03E37}"/>
              </a:ext>
            </a:extLst>
          </p:cNvPr>
          <p:cNvCxnSpPr>
            <a:cxnSpLocks/>
          </p:cNvCxnSpPr>
          <p:nvPr/>
        </p:nvCxnSpPr>
        <p:spPr>
          <a:xfrm>
            <a:off x="530511" y="1294651"/>
            <a:ext cx="1899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ultiply 9">
            <a:extLst>
              <a:ext uri="{FF2B5EF4-FFF2-40B4-BE49-F238E27FC236}">
                <a16:creationId xmlns:a16="http://schemas.microsoft.com/office/drawing/2014/main" id="{00D2F891-45C3-4233-A1A0-1C1FE58138BA}"/>
              </a:ext>
            </a:extLst>
          </p:cNvPr>
          <p:cNvSpPr/>
          <p:nvPr/>
        </p:nvSpPr>
        <p:spPr>
          <a:xfrm>
            <a:off x="1265196" y="1142013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5508C5-26CD-873A-EFBB-9E9565982626}"/>
              </a:ext>
            </a:extLst>
          </p:cNvPr>
          <p:cNvGrpSpPr/>
          <p:nvPr/>
        </p:nvGrpSpPr>
        <p:grpSpPr>
          <a:xfrm>
            <a:off x="838200" y="1077860"/>
            <a:ext cx="1233093" cy="1166027"/>
            <a:chOff x="4835290" y="1454434"/>
            <a:chExt cx="2206305" cy="20068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AE8FC0-02F8-E103-E9C1-92ECB61A6D2E}"/>
                </a:ext>
              </a:extLst>
            </p:cNvPr>
            <p:cNvSpPr/>
            <p:nvPr/>
          </p:nvSpPr>
          <p:spPr>
            <a:xfrm>
              <a:off x="4835290" y="1454434"/>
              <a:ext cx="2206305" cy="200686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A175498-1774-80D7-DC77-C51E7E559424}"/>
                </a:ext>
              </a:extLst>
            </p:cNvPr>
            <p:cNvSpPr/>
            <p:nvPr/>
          </p:nvSpPr>
          <p:spPr>
            <a:xfrm>
              <a:off x="5930732" y="2405096"/>
              <a:ext cx="82676" cy="882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C13060-EEAB-56D9-562A-76B766E0F8F3}"/>
              </a:ext>
            </a:extLst>
          </p:cNvPr>
          <p:cNvCxnSpPr>
            <a:cxnSpLocks/>
          </p:cNvCxnSpPr>
          <p:nvPr/>
        </p:nvCxnSpPr>
        <p:spPr>
          <a:xfrm flipH="1" flipV="1">
            <a:off x="1473540" y="1304780"/>
            <a:ext cx="6045" cy="348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670DB0-821A-CE98-8F07-7777E6A2BE7A}"/>
              </a:ext>
            </a:extLst>
          </p:cNvPr>
          <p:cNvSpPr txBox="1"/>
          <p:nvPr/>
        </p:nvSpPr>
        <p:spPr>
          <a:xfrm>
            <a:off x="2138029" y="1487988"/>
            <a:ext cx="123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Drift radius</a:t>
            </a:r>
          </a:p>
        </p:txBody>
      </p:sp>
      <p:pic>
        <p:nvPicPr>
          <p:cNvPr id="16" name="Content Placeholder 9" descr="Content Placeholder 9">
            <a:extLst>
              <a:ext uri="{FF2B5EF4-FFF2-40B4-BE49-F238E27FC236}">
                <a16:creationId xmlns:a16="http://schemas.microsoft.com/office/drawing/2014/main" id="{4E3F6510-8FB7-9626-8CA4-94CE63BAD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07" t="40305" r="62288"/>
          <a:stretch/>
        </p:blipFill>
        <p:spPr>
          <a:xfrm rot="16200000">
            <a:off x="961850" y="5314009"/>
            <a:ext cx="1035473" cy="128277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Multiply 16">
            <a:extLst>
              <a:ext uri="{FF2B5EF4-FFF2-40B4-BE49-F238E27FC236}">
                <a16:creationId xmlns:a16="http://schemas.microsoft.com/office/drawing/2014/main" id="{AF36BA82-3A67-03D2-99FB-18045525DAA9}"/>
              </a:ext>
            </a:extLst>
          </p:cNvPr>
          <p:cNvSpPr/>
          <p:nvPr/>
        </p:nvSpPr>
        <p:spPr>
          <a:xfrm>
            <a:off x="871657" y="5228386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AC019CB4-E26D-5B45-716A-E4DA1BBF0CE1}"/>
              </a:ext>
            </a:extLst>
          </p:cNvPr>
          <p:cNvSpPr/>
          <p:nvPr/>
        </p:nvSpPr>
        <p:spPr>
          <a:xfrm>
            <a:off x="1554428" y="4452269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61C6C874-36C6-7BF6-3014-7280B740300F}"/>
              </a:ext>
            </a:extLst>
          </p:cNvPr>
          <p:cNvSpPr/>
          <p:nvPr/>
        </p:nvSpPr>
        <p:spPr>
          <a:xfrm>
            <a:off x="910658" y="1153436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FD6A72AB-FB5A-A4DE-5EFF-79174C58063E}"/>
              </a:ext>
            </a:extLst>
          </p:cNvPr>
          <p:cNvSpPr/>
          <p:nvPr/>
        </p:nvSpPr>
        <p:spPr>
          <a:xfrm>
            <a:off x="1572885" y="1130577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60520953-18BF-D148-5E7A-A9086C891C38}"/>
              </a:ext>
            </a:extLst>
          </p:cNvPr>
          <p:cNvSpPr/>
          <p:nvPr/>
        </p:nvSpPr>
        <p:spPr>
          <a:xfrm rot="10800000">
            <a:off x="1302335" y="2989384"/>
            <a:ext cx="202414" cy="1609323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2BF7358B-D080-43DD-85D9-14E250C9AB46}"/>
              </a:ext>
            </a:extLst>
          </p:cNvPr>
          <p:cNvSpPr/>
          <p:nvPr/>
        </p:nvSpPr>
        <p:spPr>
          <a:xfrm>
            <a:off x="1302336" y="5368798"/>
            <a:ext cx="202413" cy="726790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B0ECFB-9AC0-7439-D63B-F8E36B85DDBA}"/>
              </a:ext>
            </a:extLst>
          </p:cNvPr>
          <p:cNvCxnSpPr/>
          <p:nvPr/>
        </p:nvCxnSpPr>
        <p:spPr>
          <a:xfrm flipH="1">
            <a:off x="910658" y="4622923"/>
            <a:ext cx="1037309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BC4D4D-FA65-1A3F-9ED9-B756B8258F7D}"/>
              </a:ext>
            </a:extLst>
          </p:cNvPr>
          <p:cNvCxnSpPr/>
          <p:nvPr/>
        </p:nvCxnSpPr>
        <p:spPr>
          <a:xfrm flipH="1">
            <a:off x="910658" y="5368798"/>
            <a:ext cx="1037309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C45883-834B-9AD9-EF43-37266A30B09A}"/>
              </a:ext>
            </a:extLst>
          </p:cNvPr>
          <p:cNvCxnSpPr>
            <a:cxnSpLocks/>
          </p:cNvCxnSpPr>
          <p:nvPr/>
        </p:nvCxnSpPr>
        <p:spPr>
          <a:xfrm flipV="1">
            <a:off x="779676" y="4218057"/>
            <a:ext cx="1299272" cy="1546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AC0CBB2-56E0-E16C-2072-5A7386A05449}"/>
              </a:ext>
            </a:extLst>
          </p:cNvPr>
          <p:cNvSpPr txBox="1"/>
          <p:nvPr/>
        </p:nvSpPr>
        <p:spPr>
          <a:xfrm>
            <a:off x="4410636" y="3530438"/>
            <a:ext cx="6075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proportional height calculation we get the wrong height!</a:t>
            </a:r>
          </a:p>
          <a:p>
            <a:endParaRPr lang="en-US" dirty="0"/>
          </a:p>
          <a:p>
            <a:r>
              <a:rPr lang="en-US" dirty="0"/>
              <a:t>Correct drift time, incorrect propagation time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DCD9EB-1D61-0F5A-F1F2-7F62F63D058A}"/>
              </a:ext>
            </a:extLst>
          </p:cNvPr>
          <p:cNvSpPr txBox="1"/>
          <p:nvPr/>
        </p:nvSpPr>
        <p:spPr>
          <a:xfrm>
            <a:off x="527538" y="656492"/>
            <a:ext cx="26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</a:t>
            </a:r>
            <a:r>
              <a:rPr lang="en-US" dirty="0" err="1"/>
              <a:t>ionisations</a:t>
            </a:r>
            <a:r>
              <a:rPr lang="en-US" dirty="0"/>
              <a:t> occur</a:t>
            </a:r>
          </a:p>
        </p:txBody>
      </p:sp>
    </p:spTree>
    <p:extLst>
      <p:ext uri="{BB962C8B-B14F-4D97-AF65-F5344CB8AC3E}">
        <p14:creationId xmlns:p14="http://schemas.microsoft.com/office/powerpoint/2010/main" val="24225906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BFB4A-AE48-B15F-AD36-D0C4A5E55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E0080-C4A5-EA09-92CE-C8C16BAB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angle effect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02B6E-CBFB-995B-900E-BB3BBE474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E410-1340-1F49-AE31-1E33DCF7A9BC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E98E0-7D75-89C6-A4F9-5C54DE8D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7B317-567B-050D-94C6-F6A5EF10A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85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85D730-10D0-B686-2D03-7EA551D0C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6" y="614604"/>
            <a:ext cx="4889322" cy="461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77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A295-3420-6334-D5C9-EC1017A1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for Angle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0D891-4519-8A15-AC0A-763B2DB3D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2B7B4-C2B9-188E-4051-F90BD140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745C-BCC2-C245-8184-9B4F458ADADD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61C00-2EA9-1978-311F-8001AAC1F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CFE39-19CA-1D58-F15B-3F959D257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711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400FE-5698-31BE-CA6A-C0BD175E7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Assumption – Effective Height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13CB7-26BF-B627-58A0-C1EB491D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89545-5E3C-9B48-9338-1101E63BF2FD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2ECE6-2F72-6C7B-8184-4E2F453F6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FE3B3-BD00-ECA3-031A-A449D2EA3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87</a:t>
            </a:fld>
            <a:endParaRPr lang="en-US"/>
          </a:p>
        </p:txBody>
      </p:sp>
      <p:pic>
        <p:nvPicPr>
          <p:cNvPr id="8" name="Content Placeholder 9" descr="Content Placeholder 9">
            <a:extLst>
              <a:ext uri="{FF2B5EF4-FFF2-40B4-BE49-F238E27FC236}">
                <a16:creationId xmlns:a16="http://schemas.microsoft.com/office/drawing/2014/main" id="{7F72CF70-C73B-5047-B274-FC11C9B4F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07" t="40305"/>
          <a:stretch/>
        </p:blipFill>
        <p:spPr>
          <a:xfrm rot="16200000">
            <a:off x="-216432" y="2179491"/>
            <a:ext cx="2891109" cy="128277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9DA3FE-11BA-18AC-C7A3-82C32ECA1916}"/>
              </a:ext>
            </a:extLst>
          </p:cNvPr>
          <p:cNvCxnSpPr>
            <a:cxnSpLocks/>
          </p:cNvCxnSpPr>
          <p:nvPr/>
        </p:nvCxnSpPr>
        <p:spPr>
          <a:xfrm>
            <a:off x="401978" y="3919326"/>
            <a:ext cx="1563329" cy="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ultiply 9">
            <a:extLst>
              <a:ext uri="{FF2B5EF4-FFF2-40B4-BE49-F238E27FC236}">
                <a16:creationId xmlns:a16="http://schemas.microsoft.com/office/drawing/2014/main" id="{229291E5-6649-186C-8E52-FE8E86FA3B0B}"/>
              </a:ext>
            </a:extLst>
          </p:cNvPr>
          <p:cNvSpPr/>
          <p:nvPr/>
        </p:nvSpPr>
        <p:spPr>
          <a:xfrm>
            <a:off x="963218" y="3758207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9" descr="Content Placeholder 9">
            <a:extLst>
              <a:ext uri="{FF2B5EF4-FFF2-40B4-BE49-F238E27FC236}">
                <a16:creationId xmlns:a16="http://schemas.microsoft.com/office/drawing/2014/main" id="{6DEF3802-DCEF-96C3-EB61-4919783A4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07" t="40305" r="62288"/>
          <a:stretch/>
        </p:blipFill>
        <p:spPr>
          <a:xfrm rot="16200000">
            <a:off x="711387" y="4142782"/>
            <a:ext cx="1035473" cy="128277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78218AB6-394B-C720-48A4-C7C2396306E7}"/>
              </a:ext>
            </a:extLst>
          </p:cNvPr>
          <p:cNvSpPr/>
          <p:nvPr/>
        </p:nvSpPr>
        <p:spPr>
          <a:xfrm rot="10800000">
            <a:off x="1041153" y="1831586"/>
            <a:ext cx="245081" cy="2051477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4C0E44B-E6DC-5E3B-4667-76A35A2222F5}"/>
              </a:ext>
            </a:extLst>
          </p:cNvPr>
          <p:cNvSpPr/>
          <p:nvPr/>
        </p:nvSpPr>
        <p:spPr>
          <a:xfrm>
            <a:off x="1046050" y="3952120"/>
            <a:ext cx="243710" cy="960593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9" descr="Content Placeholder 9">
            <a:extLst>
              <a:ext uri="{FF2B5EF4-FFF2-40B4-BE49-F238E27FC236}">
                <a16:creationId xmlns:a16="http://schemas.microsoft.com/office/drawing/2014/main" id="{1D7146F1-DBAF-8C40-B00F-C83829750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60" t="40305"/>
          <a:stretch/>
        </p:blipFill>
        <p:spPr>
          <a:xfrm rot="16200000">
            <a:off x="2838691" y="999341"/>
            <a:ext cx="1898880" cy="24225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E951116C-04EC-DB0B-D40C-030C855F2A6B}"/>
              </a:ext>
            </a:extLst>
          </p:cNvPr>
          <p:cNvSpPr/>
          <p:nvPr/>
        </p:nvSpPr>
        <p:spPr>
          <a:xfrm rot="10800000">
            <a:off x="3409606" y="2428576"/>
            <a:ext cx="508060" cy="731456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3953E1-30A9-97A9-BC03-C468401F62EF}"/>
              </a:ext>
            </a:extLst>
          </p:cNvPr>
          <p:cNvCxnSpPr/>
          <p:nvPr/>
        </p:nvCxnSpPr>
        <p:spPr>
          <a:xfrm>
            <a:off x="2255469" y="2428576"/>
            <a:ext cx="289034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8F63FA-A033-DE64-51B2-2E6F8F46F0DC}"/>
                  </a:ext>
                </a:extLst>
              </p:cNvPr>
              <p:cNvSpPr txBox="1"/>
              <p:nvPr/>
            </p:nvSpPr>
            <p:spPr>
              <a:xfrm>
                <a:off x="2510092" y="3508852"/>
                <a:ext cx="6432338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Where in the cathode ring does the plasma movement stop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Or ’At what position are the cathode time measurements taken’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Answer changes effective height of cell H’ in the equation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′&lt;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all heights will be shifted to </a:t>
                </a:r>
                <a:r>
                  <a:rPr lang="en-US" dirty="0" err="1"/>
                  <a:t>centre</a:t>
                </a:r>
                <a:r>
                  <a:rPr lang="en-US" dirty="0"/>
                  <a:t> of cell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Due to different electric field within cathode rings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8F63FA-A033-DE64-51B2-2E6F8F46F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092" y="3508852"/>
                <a:ext cx="6432338" cy="2862322"/>
              </a:xfrm>
              <a:prstGeom prst="rect">
                <a:avLst/>
              </a:prstGeom>
              <a:blipFill>
                <a:blip r:embed="rId3"/>
                <a:stretch>
                  <a:fillRect l="-591" t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5D9FC23F-68E5-1C74-D885-ECCE599790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30"/>
          <a:stretch/>
        </p:blipFill>
        <p:spPr>
          <a:xfrm>
            <a:off x="5978538" y="514942"/>
            <a:ext cx="4879941" cy="2976942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4EE693-C391-1912-521F-9F2DB0459729}"/>
                  </a:ext>
                </a:extLst>
              </p:cNvPr>
              <p:cNvSpPr txBox="1"/>
              <p:nvPr/>
            </p:nvSpPr>
            <p:spPr>
              <a:xfrm>
                <a:off x="7956269" y="5043307"/>
                <a:ext cx="1385123" cy="517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4EE693-C391-1912-521F-9F2DB0459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269" y="5043307"/>
                <a:ext cx="1385123" cy="517193"/>
              </a:xfrm>
              <a:prstGeom prst="rect">
                <a:avLst/>
              </a:prstGeom>
              <a:blipFill>
                <a:blip r:embed="rId5"/>
                <a:stretch>
                  <a:fillRect l="-2727" r="-90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A1F9F2-5250-8680-41A4-FBA3B51CF179}"/>
              </a:ext>
            </a:extLst>
          </p:cNvPr>
          <p:cNvCxnSpPr/>
          <p:nvPr/>
        </p:nvCxnSpPr>
        <p:spPr>
          <a:xfrm>
            <a:off x="401978" y="1540004"/>
            <a:ext cx="0" cy="36875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AB72A9C-4AD0-3577-B48F-9AF58DAA1E3E}"/>
              </a:ext>
            </a:extLst>
          </p:cNvPr>
          <p:cNvSpPr txBox="1"/>
          <p:nvPr/>
        </p:nvSpPr>
        <p:spPr>
          <a:xfrm>
            <a:off x="103415" y="3263307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9E1D92-1794-CF89-F053-2A9DB29AD810}"/>
              </a:ext>
            </a:extLst>
          </p:cNvPr>
          <p:cNvSpPr txBox="1"/>
          <p:nvPr/>
        </p:nvSpPr>
        <p:spPr>
          <a:xfrm>
            <a:off x="9328969" y="4209361"/>
            <a:ext cx="281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(nemo-3 made a correction)</a:t>
            </a:r>
          </a:p>
        </p:txBody>
      </p:sp>
    </p:spTree>
    <p:extLst>
      <p:ext uri="{BB962C8B-B14F-4D97-AF65-F5344CB8AC3E}">
        <p14:creationId xmlns:p14="http://schemas.microsoft.com/office/powerpoint/2010/main" val="271039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06CEB-302F-F56A-4580-F1699D246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2946-4966-23D7-5F2E-9094CE98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Assumption – Nearest </a:t>
            </a:r>
            <a:r>
              <a:rPr lang="en-US" dirty="0" err="1"/>
              <a:t>Ionisation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35FA6-AE41-0414-CF6E-90D049869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F4EE-A90C-A14F-B46D-410549DF875D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2892C-67D5-6E83-9423-666E8494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07F46-BF5D-0877-ED8C-85BE1640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88</a:t>
            </a:fld>
            <a:endParaRPr lang="en-US"/>
          </a:p>
        </p:txBody>
      </p:sp>
      <p:pic>
        <p:nvPicPr>
          <p:cNvPr id="3" name="Content Placeholder 9" descr="Content Placeholder 9">
            <a:extLst>
              <a:ext uri="{FF2B5EF4-FFF2-40B4-BE49-F238E27FC236}">
                <a16:creationId xmlns:a16="http://schemas.microsoft.com/office/drawing/2014/main" id="{6BBD9D21-0B11-7182-C801-24E92D7AF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07" t="40305"/>
          <a:stretch/>
        </p:blipFill>
        <p:spPr>
          <a:xfrm rot="16200000">
            <a:off x="34031" y="3350718"/>
            <a:ext cx="2891109" cy="128277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9B2792-DBEA-5286-2E41-E608928F8B4B}"/>
              </a:ext>
            </a:extLst>
          </p:cNvPr>
          <p:cNvCxnSpPr>
            <a:cxnSpLocks/>
          </p:cNvCxnSpPr>
          <p:nvPr/>
        </p:nvCxnSpPr>
        <p:spPr>
          <a:xfrm>
            <a:off x="636566" y="4811153"/>
            <a:ext cx="1563329" cy="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ultiply 7">
            <a:extLst>
              <a:ext uri="{FF2B5EF4-FFF2-40B4-BE49-F238E27FC236}">
                <a16:creationId xmlns:a16="http://schemas.microsoft.com/office/drawing/2014/main" id="{CD81F286-FF61-293D-49B5-E6C2BFADA1B9}"/>
              </a:ext>
            </a:extLst>
          </p:cNvPr>
          <p:cNvSpPr/>
          <p:nvPr/>
        </p:nvSpPr>
        <p:spPr>
          <a:xfrm>
            <a:off x="1197806" y="4650034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8F7849-6838-8518-6FBD-C725C5D227BF}"/>
              </a:ext>
            </a:extLst>
          </p:cNvPr>
          <p:cNvCxnSpPr>
            <a:cxnSpLocks/>
          </p:cNvCxnSpPr>
          <p:nvPr/>
        </p:nvCxnSpPr>
        <p:spPr>
          <a:xfrm>
            <a:off x="530511" y="1294651"/>
            <a:ext cx="1899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ultiply 9">
            <a:extLst>
              <a:ext uri="{FF2B5EF4-FFF2-40B4-BE49-F238E27FC236}">
                <a16:creationId xmlns:a16="http://schemas.microsoft.com/office/drawing/2014/main" id="{D799B04E-7E79-EF27-2389-73A4647F899A}"/>
              </a:ext>
            </a:extLst>
          </p:cNvPr>
          <p:cNvSpPr/>
          <p:nvPr/>
        </p:nvSpPr>
        <p:spPr>
          <a:xfrm>
            <a:off x="1283702" y="1131884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E1F34D-967D-72A3-CC91-FEF346FC78A8}"/>
              </a:ext>
            </a:extLst>
          </p:cNvPr>
          <p:cNvGrpSpPr/>
          <p:nvPr/>
        </p:nvGrpSpPr>
        <p:grpSpPr>
          <a:xfrm>
            <a:off x="838200" y="1077860"/>
            <a:ext cx="1233093" cy="1166027"/>
            <a:chOff x="4835290" y="1454434"/>
            <a:chExt cx="2206305" cy="20068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0A1714C-B932-7D57-A8EF-2F5D4F364360}"/>
                </a:ext>
              </a:extLst>
            </p:cNvPr>
            <p:cNvSpPr/>
            <p:nvPr/>
          </p:nvSpPr>
          <p:spPr>
            <a:xfrm>
              <a:off x="4835290" y="1454434"/>
              <a:ext cx="2206305" cy="200686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7F5519-EE2F-8A23-4B33-0E253B6C286F}"/>
                </a:ext>
              </a:extLst>
            </p:cNvPr>
            <p:cNvSpPr/>
            <p:nvPr/>
          </p:nvSpPr>
          <p:spPr>
            <a:xfrm>
              <a:off x="5930732" y="2405096"/>
              <a:ext cx="82676" cy="882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9C1ABE-3EB7-72E3-1A38-7C8ADB9884EB}"/>
              </a:ext>
            </a:extLst>
          </p:cNvPr>
          <p:cNvCxnSpPr>
            <a:cxnSpLocks/>
          </p:cNvCxnSpPr>
          <p:nvPr/>
        </p:nvCxnSpPr>
        <p:spPr>
          <a:xfrm flipV="1">
            <a:off x="1479585" y="974354"/>
            <a:ext cx="0" cy="6789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B25153-5946-9ED1-7750-E2E605E6D2DC}"/>
              </a:ext>
            </a:extLst>
          </p:cNvPr>
          <p:cNvSpPr txBox="1"/>
          <p:nvPr/>
        </p:nvSpPr>
        <p:spPr>
          <a:xfrm>
            <a:off x="2138029" y="1487988"/>
            <a:ext cx="123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Drift radius</a:t>
            </a:r>
          </a:p>
        </p:txBody>
      </p:sp>
      <p:pic>
        <p:nvPicPr>
          <p:cNvPr id="16" name="Content Placeholder 9" descr="Content Placeholder 9">
            <a:extLst>
              <a:ext uri="{FF2B5EF4-FFF2-40B4-BE49-F238E27FC236}">
                <a16:creationId xmlns:a16="http://schemas.microsoft.com/office/drawing/2014/main" id="{BE37333C-4528-C1EF-34E5-EC243F02A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07" t="40305" r="62288"/>
          <a:stretch/>
        </p:blipFill>
        <p:spPr>
          <a:xfrm rot="16200000">
            <a:off x="961850" y="5314009"/>
            <a:ext cx="1035473" cy="12827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02033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CC7B9-9F23-0D70-E519-8DA9A4F79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A2F7E-2281-F756-A9EF-7EE227E9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Assumption – Nearest </a:t>
            </a:r>
            <a:r>
              <a:rPr lang="en-US" dirty="0" err="1"/>
              <a:t>Ionisation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4D3D4-6163-7F92-22B0-BF0F40BB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96FD-CA87-DC4E-91B3-9914166F4865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FE55B-3467-B079-D642-38F911C6F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E4848-8925-C910-B9E8-D990CF75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89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0BDCAE-55C2-B770-1EE9-CD4A209569C9}"/>
              </a:ext>
            </a:extLst>
          </p:cNvPr>
          <p:cNvSpPr txBox="1">
            <a:spLocks/>
          </p:cNvSpPr>
          <p:nvPr/>
        </p:nvSpPr>
        <p:spPr>
          <a:xfrm>
            <a:off x="129987" y="199258"/>
            <a:ext cx="118634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Ionisation</a:t>
            </a:r>
            <a:r>
              <a:rPr lang="en-US" sz="1800" dirty="0"/>
              <a:t> did not take place at nearest point of crossing e- to anode wire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9" name="Content Placeholder 9" descr="Content Placeholder 9">
            <a:extLst>
              <a:ext uri="{FF2B5EF4-FFF2-40B4-BE49-F238E27FC236}">
                <a16:creationId xmlns:a16="http://schemas.microsoft.com/office/drawing/2014/main" id="{E9EB4571-AF2C-F542-85FA-EC94876C3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07" t="40305"/>
          <a:stretch/>
        </p:blipFill>
        <p:spPr>
          <a:xfrm rot="16200000">
            <a:off x="34031" y="3350718"/>
            <a:ext cx="2891109" cy="128277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4B3FCB-8EAC-1036-44B8-8C5F4A58DC8C}"/>
              </a:ext>
            </a:extLst>
          </p:cNvPr>
          <p:cNvCxnSpPr>
            <a:cxnSpLocks/>
          </p:cNvCxnSpPr>
          <p:nvPr/>
        </p:nvCxnSpPr>
        <p:spPr>
          <a:xfrm>
            <a:off x="636566" y="4811153"/>
            <a:ext cx="1563329" cy="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ultiply 20">
            <a:extLst>
              <a:ext uri="{FF2B5EF4-FFF2-40B4-BE49-F238E27FC236}">
                <a16:creationId xmlns:a16="http://schemas.microsoft.com/office/drawing/2014/main" id="{1E66C281-204D-9CFA-C03B-31841A673312}"/>
              </a:ext>
            </a:extLst>
          </p:cNvPr>
          <p:cNvSpPr/>
          <p:nvPr/>
        </p:nvSpPr>
        <p:spPr>
          <a:xfrm>
            <a:off x="1197806" y="4650034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F147F4-2787-4CB8-8EA8-8B93042534C8}"/>
              </a:ext>
            </a:extLst>
          </p:cNvPr>
          <p:cNvCxnSpPr>
            <a:cxnSpLocks/>
          </p:cNvCxnSpPr>
          <p:nvPr/>
        </p:nvCxnSpPr>
        <p:spPr>
          <a:xfrm>
            <a:off x="530511" y="1294651"/>
            <a:ext cx="1899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ultiply 22">
            <a:extLst>
              <a:ext uri="{FF2B5EF4-FFF2-40B4-BE49-F238E27FC236}">
                <a16:creationId xmlns:a16="http://schemas.microsoft.com/office/drawing/2014/main" id="{755B3319-5E40-3E0A-EFD1-FE9F3FB12814}"/>
              </a:ext>
            </a:extLst>
          </p:cNvPr>
          <p:cNvSpPr/>
          <p:nvPr/>
        </p:nvSpPr>
        <p:spPr>
          <a:xfrm>
            <a:off x="1001036" y="1142013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CA0F4C-AFA5-71C9-C4AB-DB96B03E4584}"/>
              </a:ext>
            </a:extLst>
          </p:cNvPr>
          <p:cNvGrpSpPr/>
          <p:nvPr/>
        </p:nvGrpSpPr>
        <p:grpSpPr>
          <a:xfrm>
            <a:off x="838200" y="1077860"/>
            <a:ext cx="1233093" cy="1166027"/>
            <a:chOff x="4835290" y="1454434"/>
            <a:chExt cx="2206305" cy="200686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0ADE9C7-4A4E-349C-4A4E-A226BC543C92}"/>
                </a:ext>
              </a:extLst>
            </p:cNvPr>
            <p:cNvSpPr/>
            <p:nvPr/>
          </p:nvSpPr>
          <p:spPr>
            <a:xfrm>
              <a:off x="4835290" y="1454434"/>
              <a:ext cx="2206305" cy="200686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DBD1B1F-7038-26B9-F8DC-0EB1F398299A}"/>
                </a:ext>
              </a:extLst>
            </p:cNvPr>
            <p:cNvSpPr/>
            <p:nvPr/>
          </p:nvSpPr>
          <p:spPr>
            <a:xfrm>
              <a:off x="5930732" y="2405096"/>
              <a:ext cx="82676" cy="882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8E5AE9-8075-6454-78FB-8CA80D7751AC}"/>
              </a:ext>
            </a:extLst>
          </p:cNvPr>
          <p:cNvCxnSpPr>
            <a:cxnSpLocks/>
          </p:cNvCxnSpPr>
          <p:nvPr/>
        </p:nvCxnSpPr>
        <p:spPr>
          <a:xfrm flipH="1" flipV="1">
            <a:off x="1473540" y="1304780"/>
            <a:ext cx="6045" cy="348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E2267B-F7B4-5B17-E3F9-5B76A0D78056}"/>
              </a:ext>
            </a:extLst>
          </p:cNvPr>
          <p:cNvSpPr txBox="1"/>
          <p:nvPr/>
        </p:nvSpPr>
        <p:spPr>
          <a:xfrm>
            <a:off x="2138029" y="1487988"/>
            <a:ext cx="123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Drift radius</a:t>
            </a:r>
          </a:p>
        </p:txBody>
      </p:sp>
      <p:pic>
        <p:nvPicPr>
          <p:cNvPr id="29" name="Content Placeholder 9" descr="Content Placeholder 9">
            <a:extLst>
              <a:ext uri="{FF2B5EF4-FFF2-40B4-BE49-F238E27FC236}">
                <a16:creationId xmlns:a16="http://schemas.microsoft.com/office/drawing/2014/main" id="{16ACF240-82FB-FEFA-643F-ABD7A747C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07" t="40305" r="62288"/>
          <a:stretch/>
        </p:blipFill>
        <p:spPr>
          <a:xfrm rot="16200000">
            <a:off x="961850" y="5314009"/>
            <a:ext cx="1035473" cy="128277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8B129E-7D49-4278-D4DE-C763A95D53B3}"/>
              </a:ext>
            </a:extLst>
          </p:cNvPr>
          <p:cNvCxnSpPr>
            <a:cxnSpLocks/>
            <a:stCxn id="26" idx="4"/>
          </p:cNvCxnSpPr>
          <p:nvPr/>
        </p:nvCxnSpPr>
        <p:spPr>
          <a:xfrm flipH="1" flipV="1">
            <a:off x="1212131" y="1314807"/>
            <a:ext cx="261410" cy="3666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01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105DC-8900-2AE3-11B7-6AA85152F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7620-F747-D3F0-D69D-35A7C5EA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Tracker Cell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07EFF-A68B-BC1D-4630-152D69A2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D6915-60F9-9240-AF50-9D9980476C12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8974A-F5A3-AA52-8ECC-ED4DC57C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FCD3C-F2FD-B704-FEF7-13C8FC0E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9</a:t>
            </a:fld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3C978F5-EDD5-8FA1-E925-39936073A6C4}"/>
              </a:ext>
            </a:extLst>
          </p:cNvPr>
          <p:cNvGrpSpPr/>
          <p:nvPr/>
        </p:nvGrpSpPr>
        <p:grpSpPr>
          <a:xfrm rot="16200000" flipV="1">
            <a:off x="-1406384" y="3134407"/>
            <a:ext cx="5048502" cy="1314817"/>
            <a:chOff x="223629" y="1736549"/>
            <a:chExt cx="5048502" cy="1316178"/>
          </a:xfrm>
        </p:grpSpPr>
        <p:pic>
          <p:nvPicPr>
            <p:cNvPr id="7" name="Content Placeholder 9" descr="Content Placeholder 9">
              <a:extLst>
                <a:ext uri="{FF2B5EF4-FFF2-40B4-BE49-F238E27FC236}">
                  <a16:creationId xmlns:a16="http://schemas.microsoft.com/office/drawing/2014/main" id="{8B4DEAFA-B199-04E6-9884-0DF2AE00B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223629" y="1873954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C234332-1C3E-8B74-54E6-9C6BE3326B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181" y="1736549"/>
              <a:ext cx="954741" cy="1316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3938F7-EEC7-C2AF-3BBA-24FACEA07133}"/>
                </a:ext>
              </a:extLst>
            </p:cNvPr>
            <p:cNvSpPr txBox="1"/>
            <p:nvPr/>
          </p:nvSpPr>
          <p:spPr>
            <a:xfrm rot="5400000">
              <a:off x="3007843" y="2678307"/>
              <a:ext cx="348676" cy="392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e-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8427FB3E-BC35-36DA-B9AF-9E204893B6F9}"/>
              </a:ext>
            </a:extLst>
          </p:cNvPr>
          <p:cNvSpPr txBox="1"/>
          <p:nvPr/>
        </p:nvSpPr>
        <p:spPr>
          <a:xfrm>
            <a:off x="3028734" y="1524461"/>
            <a:ext cx="424837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Anode</a:t>
            </a:r>
            <a:endParaRPr lang="en-US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FAE907-82FF-0A3D-C497-98C5E12466F6}"/>
              </a:ext>
            </a:extLst>
          </p:cNvPr>
          <p:cNvSpPr txBox="1"/>
          <p:nvPr/>
        </p:nvSpPr>
        <p:spPr>
          <a:xfrm>
            <a:off x="2969678" y="2940296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FF331C9-D2EA-1319-EB68-77C4D81D9B4D}"/>
              </a:ext>
            </a:extLst>
          </p:cNvPr>
          <p:cNvSpPr txBox="1"/>
          <p:nvPr/>
        </p:nvSpPr>
        <p:spPr>
          <a:xfrm>
            <a:off x="2969678" y="4597740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033E288-8767-62B9-CAAD-B3CE6028CA53}"/>
              </a:ext>
            </a:extLst>
          </p:cNvPr>
          <p:cNvSpPr txBox="1"/>
          <p:nvPr/>
        </p:nvSpPr>
        <p:spPr>
          <a:xfrm>
            <a:off x="4869202" y="533229"/>
            <a:ext cx="201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Measured Signals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8307C7A-53A7-2E7C-EB87-DC73C492BB15}"/>
              </a:ext>
            </a:extLst>
          </p:cNvPr>
          <p:cNvSpPr txBox="1"/>
          <p:nvPr/>
        </p:nvSpPr>
        <p:spPr>
          <a:xfrm>
            <a:off x="9011021" y="802789"/>
            <a:ext cx="2467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Recorded Information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160FEBC-E030-4306-3808-9802473129DA}"/>
              </a:ext>
            </a:extLst>
          </p:cNvPr>
          <p:cNvSpPr txBox="1"/>
          <p:nvPr/>
        </p:nvSpPr>
        <p:spPr>
          <a:xfrm>
            <a:off x="598516" y="659292"/>
            <a:ext cx="1140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Cell View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46DE47C-3F3B-FDB7-BC58-4E4048E9B422}"/>
              </a:ext>
            </a:extLst>
          </p:cNvPr>
          <p:cNvGrpSpPr/>
          <p:nvPr/>
        </p:nvGrpSpPr>
        <p:grpSpPr>
          <a:xfrm>
            <a:off x="3875084" y="2626705"/>
            <a:ext cx="4110670" cy="1428900"/>
            <a:chOff x="2747848" y="3114021"/>
            <a:chExt cx="2724126" cy="142890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9583253-150D-536C-16AE-EC737A40DCF9}"/>
                </a:ext>
              </a:extLst>
            </p:cNvPr>
            <p:cNvGrpSpPr/>
            <p:nvPr/>
          </p:nvGrpSpPr>
          <p:grpSpPr>
            <a:xfrm>
              <a:off x="2758337" y="3232564"/>
              <a:ext cx="2713637" cy="1310357"/>
              <a:chOff x="1376734" y="4835687"/>
              <a:chExt cx="3565276" cy="1036464"/>
            </a:xfrm>
          </p:grpSpPr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CCDDC339-5C78-21C3-F10C-9FE2F85606F8}"/>
                  </a:ext>
                </a:extLst>
              </p:cNvPr>
              <p:cNvSpPr/>
              <p:nvPr/>
            </p:nvSpPr>
            <p:spPr>
              <a:xfrm rot="10800000" flipV="1">
                <a:off x="2848315" y="5364749"/>
                <a:ext cx="427315" cy="507402"/>
              </a:xfrm>
              <a:prstGeom prst="arc">
                <a:avLst>
                  <a:gd name="adj1" fmla="val 16200000"/>
                  <a:gd name="adj2" fmla="val 155225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36F01D3-10B0-8F6D-9553-190EE6CFDC67}"/>
                  </a:ext>
                </a:extLst>
              </p:cNvPr>
              <p:cNvGrpSpPr/>
              <p:nvPr/>
            </p:nvGrpSpPr>
            <p:grpSpPr>
              <a:xfrm>
                <a:off x="1376734" y="4835687"/>
                <a:ext cx="3565276" cy="811727"/>
                <a:chOff x="1376734" y="4835687"/>
                <a:chExt cx="3565276" cy="811727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55CBC5BF-EBB8-89E4-4720-3CAE2B1E1596}"/>
                    </a:ext>
                  </a:extLst>
                </p:cNvPr>
                <p:cNvCxnSpPr>
                  <a:cxnSpLocks/>
                  <a:stCxn id="49" idx="0"/>
                </p:cNvCxnSpPr>
                <p:nvPr/>
              </p:nvCxnSpPr>
              <p:spPr>
                <a:xfrm>
                  <a:off x="3061973" y="5364749"/>
                  <a:ext cx="1880037" cy="123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F3F91A23-B182-EA95-8D03-140BFC616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6734" y="5365979"/>
                  <a:ext cx="1409525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CF6EE624-F2E9-54B5-B5B9-AFA1873437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86259" y="4835687"/>
                  <a:ext cx="48038" cy="530293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DC059918-4529-3A06-3D2F-789786B37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2532" y="4835687"/>
                  <a:ext cx="15784" cy="81172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53A3FEF-CB0F-8497-501B-D8AB70EFC2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684" y="4320814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E79B21E-6725-73BD-FD7E-D60C03F711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7848" y="3114021"/>
              <a:ext cx="1836" cy="1206793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9479247-E8F0-0781-3D7A-ED51B40638A4}"/>
              </a:ext>
            </a:extLst>
          </p:cNvPr>
          <p:cNvGrpSpPr/>
          <p:nvPr/>
        </p:nvGrpSpPr>
        <p:grpSpPr>
          <a:xfrm>
            <a:off x="3874626" y="565388"/>
            <a:ext cx="4111128" cy="2342851"/>
            <a:chOff x="2717997" y="834310"/>
            <a:chExt cx="2719939" cy="234285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903A175-FC58-C8C4-628E-48480EEDED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8596" y="1343793"/>
              <a:ext cx="0" cy="126537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ABA41A8-A146-0558-77F4-C51F862991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7997" y="2609170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115928B-046C-6382-72A5-7E6B75F478A5}"/>
                </a:ext>
              </a:extLst>
            </p:cNvPr>
            <p:cNvGrpSpPr/>
            <p:nvPr/>
          </p:nvGrpSpPr>
          <p:grpSpPr>
            <a:xfrm>
              <a:off x="2717997" y="834310"/>
              <a:ext cx="2719939" cy="2342851"/>
              <a:chOff x="1390522" y="2682533"/>
              <a:chExt cx="3573556" cy="1853145"/>
            </a:xfrm>
          </p:grpSpPr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19FE521-1117-B97E-5C7D-AB80223505EA}"/>
                  </a:ext>
                </a:extLst>
              </p:cNvPr>
              <p:cNvSpPr/>
              <p:nvPr/>
            </p:nvSpPr>
            <p:spPr>
              <a:xfrm rot="10800000">
                <a:off x="2881461" y="2684596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0955231-1ADB-2631-383B-D478FCB320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8045" y="3437373"/>
                <a:ext cx="92745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C893E8B-9247-CB95-E81E-D226434CF640}"/>
                  </a:ext>
                </a:extLst>
              </p:cNvPr>
              <p:cNvGrpSpPr/>
              <p:nvPr/>
            </p:nvGrpSpPr>
            <p:grpSpPr>
              <a:xfrm>
                <a:off x="1390522" y="3437374"/>
                <a:ext cx="1074215" cy="1098304"/>
                <a:chOff x="4631335" y="3001380"/>
                <a:chExt cx="3904081" cy="1900739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C47C318-684F-374A-F017-80797028486A}"/>
                    </a:ext>
                  </a:extLst>
                </p:cNvPr>
                <p:cNvCxnSpPr>
                  <a:cxnSpLocks/>
                  <a:endCxn id="31" idx="0"/>
                </p:cNvCxnSpPr>
                <p:nvPr/>
              </p:nvCxnSpPr>
              <p:spPr>
                <a:xfrm>
                  <a:off x="4631335" y="3008607"/>
                  <a:ext cx="2084079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3EDCD2F7-6851-9B77-DBFB-D84533891962}"/>
                    </a:ext>
                  </a:extLst>
                </p:cNvPr>
                <p:cNvGrpSpPr/>
                <p:nvPr/>
              </p:nvGrpSpPr>
              <p:grpSpPr>
                <a:xfrm>
                  <a:off x="6594179" y="3001380"/>
                  <a:ext cx="1941237" cy="1900739"/>
                  <a:chOff x="6594179" y="3001380"/>
                  <a:chExt cx="1941237" cy="1900739"/>
                </a:xfrm>
              </p:grpSpPr>
              <p:sp>
                <p:nvSpPr>
                  <p:cNvPr id="31" name="Arc 30">
                    <a:extLst>
                      <a:ext uri="{FF2B5EF4-FFF2-40B4-BE49-F238E27FC236}">
                        <a16:creationId xmlns:a16="http://schemas.microsoft.com/office/drawing/2014/main" id="{E9642AA9-3F7D-A52E-582B-3F011084F5EE}"/>
                      </a:ext>
                    </a:extLst>
                  </p:cNvPr>
                  <p:cNvSpPr/>
                  <p:nvPr/>
                </p:nvSpPr>
                <p:spPr>
                  <a:xfrm>
                    <a:off x="6594179" y="3008607"/>
                    <a:ext cx="242473" cy="1893512"/>
                  </a:xfrm>
                  <a:prstGeom prst="arc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Arc 31">
                    <a:extLst>
                      <a:ext uri="{FF2B5EF4-FFF2-40B4-BE49-F238E27FC236}">
                        <a16:creationId xmlns:a16="http://schemas.microsoft.com/office/drawing/2014/main" id="{A039FEB7-12BB-7929-56BC-A76A43EFF8F4}"/>
                      </a:ext>
                    </a:extLst>
                  </p:cNvPr>
                  <p:cNvSpPr/>
                  <p:nvPr/>
                </p:nvSpPr>
                <p:spPr>
                  <a:xfrm flipH="1">
                    <a:off x="7011240" y="3001380"/>
                    <a:ext cx="1524176" cy="1763246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5ED4F3DD-3A87-E322-918A-1D6AE809AE93}"/>
                      </a:ext>
                    </a:extLst>
                  </p:cNvPr>
                  <p:cNvSpPr/>
                  <p:nvPr/>
                </p:nvSpPr>
                <p:spPr>
                  <a:xfrm>
                    <a:off x="6834301" y="3854730"/>
                    <a:ext cx="179294" cy="199173"/>
                  </a:xfrm>
                  <a:custGeom>
                    <a:avLst/>
                    <a:gdLst>
                      <a:gd name="connsiteX0" fmla="*/ 0 w 179294"/>
                      <a:gd name="connsiteY0" fmla="*/ 125506 h 272240"/>
                      <a:gd name="connsiteX1" fmla="*/ 107576 w 179294"/>
                      <a:gd name="connsiteY1" fmla="*/ 268941 h 272240"/>
                      <a:gd name="connsiteX2" fmla="*/ 179294 w 179294"/>
                      <a:gd name="connsiteY2" fmla="*/ 0 h 272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9294" h="272240">
                        <a:moveTo>
                          <a:pt x="0" y="125506"/>
                        </a:moveTo>
                        <a:cubicBezTo>
                          <a:pt x="38847" y="207682"/>
                          <a:pt x="77694" y="289859"/>
                          <a:pt x="107576" y="268941"/>
                        </a:cubicBezTo>
                        <a:cubicBezTo>
                          <a:pt x="137458" y="248023"/>
                          <a:pt x="161365" y="34365"/>
                          <a:pt x="179294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C678C10-0257-9018-F282-7FED31D807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5047" y="3437373"/>
                <a:ext cx="531212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8E3151-8E04-1BDB-34B4-CD1F6414D4C1}"/>
                  </a:ext>
                </a:extLst>
              </p:cNvPr>
              <p:cNvCxnSpPr/>
              <p:nvPr/>
            </p:nvCxnSpPr>
            <p:spPr>
              <a:xfrm>
                <a:off x="2786259" y="3437374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FA29071-FF9A-F9D1-CC06-3E7D39500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2329" y="3063717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49600A8F-906C-2B14-7F3F-05724039364F}"/>
                  </a:ext>
                </a:extLst>
              </p:cNvPr>
              <p:cNvSpPr/>
              <p:nvPr/>
            </p:nvSpPr>
            <p:spPr>
              <a:xfrm rot="10800000">
                <a:off x="4107025" y="2682533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9A2F909-7E5E-2A16-1D6D-A8D05230D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3609" y="3435310"/>
                <a:ext cx="650469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2F1ECFA-48BD-49D1-5310-465529E6F08D}"/>
                  </a:ext>
                </a:extLst>
              </p:cNvPr>
              <p:cNvCxnSpPr/>
              <p:nvPr/>
            </p:nvCxnSpPr>
            <p:spPr>
              <a:xfrm>
                <a:off x="4011823" y="3435311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0FCFF26-1E08-EF7A-CE2C-9245ABF494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7893" y="3061653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778EEFC-4022-9A08-6B44-5FFA9DFACA8E}"/>
              </a:ext>
            </a:extLst>
          </p:cNvPr>
          <p:cNvGrpSpPr/>
          <p:nvPr/>
        </p:nvGrpSpPr>
        <p:grpSpPr>
          <a:xfrm>
            <a:off x="3862789" y="4138057"/>
            <a:ext cx="4134278" cy="1366851"/>
            <a:chOff x="2724240" y="5119066"/>
            <a:chExt cx="2722290" cy="1366851"/>
          </a:xfrm>
        </p:grpSpPr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5CF14F9B-27C6-ECE4-DB83-B2A0D8652E79}"/>
                </a:ext>
              </a:extLst>
            </p:cNvPr>
            <p:cNvSpPr/>
            <p:nvPr/>
          </p:nvSpPr>
          <p:spPr>
            <a:xfrm rot="10800000" flipV="1">
              <a:off x="4793006" y="5844430"/>
              <a:ext cx="325242" cy="641487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EDD1233-D559-4FF9-94C5-C3873BF78DC7}"/>
                </a:ext>
              </a:extLst>
            </p:cNvPr>
            <p:cNvGrpSpPr/>
            <p:nvPr/>
          </p:nvGrpSpPr>
          <p:grpSpPr>
            <a:xfrm>
              <a:off x="2724240" y="5119066"/>
              <a:ext cx="2722290" cy="1201370"/>
              <a:chOff x="2724240" y="5119066"/>
              <a:chExt cx="2722290" cy="1201370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E0815D9A-E1E9-8F73-6A7C-1C1C3B97B9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8596" y="6320436"/>
                <a:ext cx="2713637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DFD68351-80CD-16D4-126F-E2AE252C426C}"/>
                  </a:ext>
                </a:extLst>
              </p:cNvPr>
              <p:cNvCxnSpPr>
                <a:cxnSpLocks/>
                <a:stCxn id="116" idx="0"/>
              </p:cNvCxnSpPr>
              <p:nvPr/>
            </p:nvCxnSpPr>
            <p:spPr>
              <a:xfrm>
                <a:off x="4955627" y="5844430"/>
                <a:ext cx="49090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02952FB-F44F-E10B-3740-0D662612C5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596" y="5845986"/>
                <a:ext cx="2017177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17A02943-44A2-099C-3D66-375F11BB26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45773" y="5175560"/>
                <a:ext cx="36563" cy="6704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5D314EC7-3853-9903-7534-3D16F879E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0993" y="5175560"/>
                <a:ext cx="12014" cy="102623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4E245304-A98F-B9AB-9584-F4305F85A2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4240" y="5119066"/>
                <a:ext cx="0" cy="120137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A908ECD-F1C8-9F5C-5721-569EB94D75AF}"/>
              </a:ext>
            </a:extLst>
          </p:cNvPr>
          <p:cNvSpPr txBox="1"/>
          <p:nvPr/>
        </p:nvSpPr>
        <p:spPr>
          <a:xfrm>
            <a:off x="7584740" y="5314181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01D0B9-66CA-D53E-7151-AC2F2DC86923}"/>
              </a:ext>
            </a:extLst>
          </p:cNvPr>
          <p:cNvSpPr txBox="1"/>
          <p:nvPr/>
        </p:nvSpPr>
        <p:spPr>
          <a:xfrm>
            <a:off x="2063336" y="5926264"/>
            <a:ext cx="3282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Electron passes through cell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D1D7FAF-0F7F-6B76-6F6F-ADD4A8AB4900}"/>
              </a:ext>
            </a:extLst>
          </p:cNvPr>
          <p:cNvCxnSpPr>
            <a:cxnSpLocks/>
          </p:cNvCxnSpPr>
          <p:nvPr/>
        </p:nvCxnSpPr>
        <p:spPr>
          <a:xfrm flipV="1">
            <a:off x="3747535" y="5378248"/>
            <a:ext cx="155107" cy="582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D49131B-2F01-A0D4-C2C3-D068E55026E0}"/>
              </a:ext>
            </a:extLst>
          </p:cNvPr>
          <p:cNvCxnSpPr/>
          <p:nvPr/>
        </p:nvCxnSpPr>
        <p:spPr>
          <a:xfrm flipV="1">
            <a:off x="3879196" y="1086594"/>
            <a:ext cx="0" cy="4239310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6272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0E08-7F63-77B1-0CB8-BE95ADA2A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834B-43BC-903F-85B5-E7C6C8932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Assumption – Nearest </a:t>
            </a:r>
            <a:r>
              <a:rPr lang="en-US" dirty="0" err="1"/>
              <a:t>Ionisation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4E633-AFFD-DC66-89F2-8722C5EBF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C1EB1-0B63-F347-89B1-A72EA7747BB1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3C72B-9F1C-675E-FA2E-E25E29E1D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9A6B2-DDC1-6B60-A507-4D70EE28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90</a:t>
            </a:fld>
            <a:endParaRPr lang="en-US"/>
          </a:p>
        </p:txBody>
      </p:sp>
      <p:pic>
        <p:nvPicPr>
          <p:cNvPr id="3" name="Content Placeholder 9" descr="Content Placeholder 9">
            <a:extLst>
              <a:ext uri="{FF2B5EF4-FFF2-40B4-BE49-F238E27FC236}">
                <a16:creationId xmlns:a16="http://schemas.microsoft.com/office/drawing/2014/main" id="{A5881E9D-F67F-1045-8767-237FE785B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07" t="40305"/>
          <a:stretch/>
        </p:blipFill>
        <p:spPr>
          <a:xfrm rot="16200000">
            <a:off x="34031" y="3350718"/>
            <a:ext cx="2891109" cy="128277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175BD2-155F-A7DE-97CB-C7B7CB46C761}"/>
              </a:ext>
            </a:extLst>
          </p:cNvPr>
          <p:cNvCxnSpPr>
            <a:cxnSpLocks/>
          </p:cNvCxnSpPr>
          <p:nvPr/>
        </p:nvCxnSpPr>
        <p:spPr>
          <a:xfrm>
            <a:off x="636566" y="4811153"/>
            <a:ext cx="1563329" cy="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ultiply 7">
            <a:extLst>
              <a:ext uri="{FF2B5EF4-FFF2-40B4-BE49-F238E27FC236}">
                <a16:creationId xmlns:a16="http://schemas.microsoft.com/office/drawing/2014/main" id="{E17A5852-8D19-0894-EB8D-103FD46B6DA4}"/>
              </a:ext>
            </a:extLst>
          </p:cNvPr>
          <p:cNvSpPr/>
          <p:nvPr/>
        </p:nvSpPr>
        <p:spPr>
          <a:xfrm>
            <a:off x="1197806" y="4650034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BEAE67-1CF7-6EE3-8AC2-A35BB281D65E}"/>
              </a:ext>
            </a:extLst>
          </p:cNvPr>
          <p:cNvCxnSpPr>
            <a:cxnSpLocks/>
          </p:cNvCxnSpPr>
          <p:nvPr/>
        </p:nvCxnSpPr>
        <p:spPr>
          <a:xfrm>
            <a:off x="530511" y="1294651"/>
            <a:ext cx="1899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ultiply 9">
            <a:extLst>
              <a:ext uri="{FF2B5EF4-FFF2-40B4-BE49-F238E27FC236}">
                <a16:creationId xmlns:a16="http://schemas.microsoft.com/office/drawing/2014/main" id="{4097FB5E-0A23-B0DC-58EA-8EC3433CF580}"/>
              </a:ext>
            </a:extLst>
          </p:cNvPr>
          <p:cNvSpPr/>
          <p:nvPr/>
        </p:nvSpPr>
        <p:spPr>
          <a:xfrm>
            <a:off x="1001036" y="1142013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7FEEF-B768-E245-6F03-6D4C530E4DD5}"/>
              </a:ext>
            </a:extLst>
          </p:cNvPr>
          <p:cNvGrpSpPr/>
          <p:nvPr/>
        </p:nvGrpSpPr>
        <p:grpSpPr>
          <a:xfrm>
            <a:off x="838200" y="1077860"/>
            <a:ext cx="1233093" cy="1166027"/>
            <a:chOff x="4835290" y="1454434"/>
            <a:chExt cx="2206305" cy="20068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1264288-85F6-1FE8-5D20-B9EABC0EB8BC}"/>
                </a:ext>
              </a:extLst>
            </p:cNvPr>
            <p:cNvSpPr/>
            <p:nvPr/>
          </p:nvSpPr>
          <p:spPr>
            <a:xfrm>
              <a:off x="4835290" y="1454434"/>
              <a:ext cx="2206305" cy="200686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D815E66-474E-FD3E-7E13-D6C44A0FDF8F}"/>
                </a:ext>
              </a:extLst>
            </p:cNvPr>
            <p:cNvSpPr/>
            <p:nvPr/>
          </p:nvSpPr>
          <p:spPr>
            <a:xfrm>
              <a:off x="5930732" y="2405096"/>
              <a:ext cx="82676" cy="882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42ADAA-936A-A552-DF3B-CEC2576AA628}"/>
              </a:ext>
            </a:extLst>
          </p:cNvPr>
          <p:cNvCxnSpPr>
            <a:cxnSpLocks/>
          </p:cNvCxnSpPr>
          <p:nvPr/>
        </p:nvCxnSpPr>
        <p:spPr>
          <a:xfrm flipH="1" flipV="1">
            <a:off x="1473540" y="1304780"/>
            <a:ext cx="6045" cy="348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91D49B-8BEA-65C0-9A4A-8AE158C88452}"/>
              </a:ext>
            </a:extLst>
          </p:cNvPr>
          <p:cNvSpPr txBox="1"/>
          <p:nvPr/>
        </p:nvSpPr>
        <p:spPr>
          <a:xfrm>
            <a:off x="2138029" y="1487988"/>
            <a:ext cx="123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Drift radius</a:t>
            </a:r>
          </a:p>
        </p:txBody>
      </p:sp>
      <p:pic>
        <p:nvPicPr>
          <p:cNvPr id="16" name="Content Placeholder 9" descr="Content Placeholder 9">
            <a:extLst>
              <a:ext uri="{FF2B5EF4-FFF2-40B4-BE49-F238E27FC236}">
                <a16:creationId xmlns:a16="http://schemas.microsoft.com/office/drawing/2014/main" id="{B4A23318-58DE-02A8-8969-CBA3BCAE1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07" t="40305" r="62288"/>
          <a:stretch/>
        </p:blipFill>
        <p:spPr>
          <a:xfrm rot="16200000">
            <a:off x="961850" y="5314009"/>
            <a:ext cx="1035473" cy="128277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B733AB-8255-3A85-3B24-552BAA0A0213}"/>
              </a:ext>
            </a:extLst>
          </p:cNvPr>
          <p:cNvCxnSpPr>
            <a:cxnSpLocks/>
            <a:stCxn id="13" idx="4"/>
          </p:cNvCxnSpPr>
          <p:nvPr/>
        </p:nvCxnSpPr>
        <p:spPr>
          <a:xfrm flipH="1" flipV="1">
            <a:off x="1212131" y="1314807"/>
            <a:ext cx="261410" cy="3666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4F404A-733B-8240-0FC8-4A246B4490C7}"/>
              </a:ext>
            </a:extLst>
          </p:cNvPr>
          <p:cNvCxnSpPr>
            <a:cxnSpLocks/>
          </p:cNvCxnSpPr>
          <p:nvPr/>
        </p:nvCxnSpPr>
        <p:spPr>
          <a:xfrm>
            <a:off x="4430036" y="1645140"/>
            <a:ext cx="4409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ultiply 31">
            <a:extLst>
              <a:ext uri="{FF2B5EF4-FFF2-40B4-BE49-F238E27FC236}">
                <a16:creationId xmlns:a16="http://schemas.microsoft.com/office/drawing/2014/main" id="{5C418461-8288-3299-BE94-E1C49E4531A1}"/>
              </a:ext>
            </a:extLst>
          </p:cNvPr>
          <p:cNvSpPr/>
          <p:nvPr/>
        </p:nvSpPr>
        <p:spPr>
          <a:xfrm>
            <a:off x="5379996" y="1482373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18F8DC-07E0-0084-EFA6-129B612594B9}"/>
              </a:ext>
            </a:extLst>
          </p:cNvPr>
          <p:cNvGrpSpPr/>
          <p:nvPr/>
        </p:nvGrpSpPr>
        <p:grpSpPr>
          <a:xfrm>
            <a:off x="4803027" y="1011820"/>
            <a:ext cx="3601720" cy="3380446"/>
            <a:chOff x="4835290" y="1454434"/>
            <a:chExt cx="2206305" cy="200686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A2C6C04-44EE-92E9-C3E9-913B38B0BE5D}"/>
                </a:ext>
              </a:extLst>
            </p:cNvPr>
            <p:cNvSpPr/>
            <p:nvPr/>
          </p:nvSpPr>
          <p:spPr>
            <a:xfrm>
              <a:off x="4835290" y="1454434"/>
              <a:ext cx="2206305" cy="200686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1A2DF59-E6AF-AE2F-3713-98CF2DF414F1}"/>
                </a:ext>
              </a:extLst>
            </p:cNvPr>
            <p:cNvSpPr/>
            <p:nvPr/>
          </p:nvSpPr>
          <p:spPr>
            <a:xfrm>
              <a:off x="5930732" y="2405096"/>
              <a:ext cx="82676" cy="882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3719362-AA15-6A29-498D-FFFC3349F6EA}"/>
              </a:ext>
            </a:extLst>
          </p:cNvPr>
          <p:cNvCxnSpPr>
            <a:cxnSpLocks/>
          </p:cNvCxnSpPr>
          <p:nvPr/>
        </p:nvCxnSpPr>
        <p:spPr>
          <a:xfrm flipV="1">
            <a:off x="6661323" y="1645140"/>
            <a:ext cx="0" cy="9984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921625-F746-BF13-2DBD-A2EFD55AA004}"/>
              </a:ext>
            </a:extLst>
          </p:cNvPr>
          <p:cNvCxnSpPr>
            <a:cxnSpLocks/>
            <a:stCxn id="35" idx="4"/>
          </p:cNvCxnSpPr>
          <p:nvPr/>
        </p:nvCxnSpPr>
        <p:spPr>
          <a:xfrm flipH="1" flipV="1">
            <a:off x="5600701" y="1630214"/>
            <a:ext cx="1058082" cy="11315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F06094D-00DB-AB6B-487B-F19EA67F42F0}"/>
              </a:ext>
            </a:extLst>
          </p:cNvPr>
          <p:cNvSpPr txBox="1"/>
          <p:nvPr/>
        </p:nvSpPr>
        <p:spPr>
          <a:xfrm>
            <a:off x="4010212" y="4722216"/>
            <a:ext cx="715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 correct propagation time but incorrect (overestimated) drift 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36E8F2-C297-F344-C585-02019D4E37D7}"/>
              </a:ext>
            </a:extLst>
          </p:cNvPr>
          <p:cNvSpPr txBox="1"/>
          <p:nvPr/>
        </p:nvSpPr>
        <p:spPr>
          <a:xfrm>
            <a:off x="6634618" y="1759987"/>
            <a:ext cx="129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True drift radius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7118A0-8D00-E952-C22C-6F466D555582}"/>
              </a:ext>
            </a:extLst>
          </p:cNvPr>
          <p:cNvSpPr txBox="1"/>
          <p:nvPr/>
        </p:nvSpPr>
        <p:spPr>
          <a:xfrm>
            <a:off x="5234084" y="2070851"/>
            <a:ext cx="992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measured drift radius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AA4B0E-B165-8173-25C1-164E6583884E}"/>
              </a:ext>
            </a:extLst>
          </p:cNvPr>
          <p:cNvSpPr txBox="1"/>
          <p:nvPr/>
        </p:nvSpPr>
        <p:spPr>
          <a:xfrm>
            <a:off x="9231610" y="2540855"/>
            <a:ext cx="301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we take this into account?</a:t>
            </a:r>
          </a:p>
        </p:txBody>
      </p:sp>
    </p:spTree>
    <p:extLst>
      <p:ext uri="{BB962C8B-B14F-4D97-AF65-F5344CB8AC3E}">
        <p14:creationId xmlns:p14="http://schemas.microsoft.com/office/powerpoint/2010/main" val="6260908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6C6C2-D573-5CA4-D386-E2F27D43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3A6A-0746-B531-5A65-68A7DB86B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Assumption – Edge Drift Effect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88692-2BBD-630F-F9A2-690603553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0D1F-3CF8-0A4B-96B7-4AAF710AF176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05B70-2EB7-F577-999A-8C848A1AE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CCEA5-B29C-49F2-8A57-57CBC7609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91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C1272-0A87-D22D-7D60-9F591B095B7B}"/>
              </a:ext>
            </a:extLst>
          </p:cNvPr>
          <p:cNvSpPr txBox="1"/>
          <p:nvPr/>
        </p:nvSpPr>
        <p:spPr>
          <a:xfrm>
            <a:off x="311728" y="820882"/>
            <a:ext cx="42270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Looked into by NEMO-3 </a:t>
            </a:r>
          </a:p>
          <a:p>
            <a:r>
              <a:rPr lang="en-US" dirty="0"/>
              <a:t>Hard to study in </a:t>
            </a:r>
            <a:r>
              <a:rPr lang="en-US" dirty="0" err="1"/>
              <a:t>SuperNEMO</a:t>
            </a:r>
            <a:r>
              <a:rPr lang="en-US" dirty="0"/>
              <a:t> due to trigger</a:t>
            </a:r>
          </a:p>
          <a:p>
            <a:r>
              <a:rPr lang="en-US" dirty="0"/>
              <a:t>Minor effect</a:t>
            </a:r>
          </a:p>
        </p:txBody>
      </p:sp>
    </p:spTree>
    <p:extLst>
      <p:ext uri="{BB962C8B-B14F-4D97-AF65-F5344CB8AC3E}">
        <p14:creationId xmlns:p14="http://schemas.microsoft.com/office/powerpoint/2010/main" val="21598831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4D36A-35D0-C907-4113-18C60EA3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– Deceleration Cause Slide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89E71-E6FF-F6A8-D26C-611F5F75B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8608-F4B7-7943-B04C-586C61C88856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CA295-CADA-5BB8-0F44-310C1B96F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67587-16AE-3252-C5A3-03B17B2F6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92</a:t>
            </a:fld>
            <a:endParaRPr lang="en-US"/>
          </a:p>
        </p:txBody>
      </p:sp>
      <p:pic>
        <p:nvPicPr>
          <p:cNvPr id="8" name="Picture 7" descr="A graph with black dots&#10;&#10;Description automatically generated">
            <a:extLst>
              <a:ext uri="{FF2B5EF4-FFF2-40B4-BE49-F238E27FC236}">
                <a16:creationId xmlns:a16="http://schemas.microsoft.com/office/drawing/2014/main" id="{AF13FBA0-8E1E-5794-3A3D-1B722BC98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064" y="2327948"/>
            <a:ext cx="4244256" cy="405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245042-F358-9787-121E-AE4559AB952A}"/>
                  </a:ext>
                </a:extLst>
              </p:cNvPr>
              <p:cNvSpPr txBox="1"/>
              <p:nvPr/>
            </p:nvSpPr>
            <p:spPr>
              <a:xfrm>
                <a:off x="337227" y="1036027"/>
                <a:ext cx="3671710" cy="632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245042-F358-9787-121E-AE4559AB9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27" y="1036027"/>
                <a:ext cx="3671710" cy="6329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BA9481-A4E3-E34F-FC42-60ADC133FCBF}"/>
              </a:ext>
            </a:extLst>
          </p:cNvPr>
          <p:cNvCxnSpPr/>
          <p:nvPr/>
        </p:nvCxnSpPr>
        <p:spPr>
          <a:xfrm>
            <a:off x="6885663" y="1031281"/>
            <a:ext cx="38744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9429DD-9340-71C7-A36C-E4002DB91307}"/>
              </a:ext>
            </a:extLst>
          </p:cNvPr>
          <p:cNvSpPr txBox="1"/>
          <p:nvPr/>
        </p:nvSpPr>
        <p:spPr>
          <a:xfrm>
            <a:off x="8306868" y="660488"/>
            <a:ext cx="1142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Anode wire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1EABDE-B9FB-1D15-1579-67BEAB9AA1CD}"/>
              </a:ext>
            </a:extLst>
          </p:cNvPr>
          <p:cNvCxnSpPr>
            <a:cxnSpLocks/>
          </p:cNvCxnSpPr>
          <p:nvPr/>
        </p:nvCxnSpPr>
        <p:spPr>
          <a:xfrm>
            <a:off x="10760080" y="1022939"/>
            <a:ext cx="0" cy="5873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8EAEB0-99EC-7450-0415-D480E0F6113C}"/>
              </a:ext>
            </a:extLst>
          </p:cNvPr>
          <p:cNvCxnSpPr>
            <a:cxnSpLocks/>
          </p:cNvCxnSpPr>
          <p:nvPr/>
        </p:nvCxnSpPr>
        <p:spPr>
          <a:xfrm>
            <a:off x="10604434" y="1610324"/>
            <a:ext cx="31129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CF78FF-7858-0C8E-0A35-147F7BCB71DB}"/>
              </a:ext>
            </a:extLst>
          </p:cNvPr>
          <p:cNvCxnSpPr>
            <a:cxnSpLocks/>
          </p:cNvCxnSpPr>
          <p:nvPr/>
        </p:nvCxnSpPr>
        <p:spPr>
          <a:xfrm>
            <a:off x="10606721" y="1685551"/>
            <a:ext cx="31129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B437BC-F598-A4EC-2908-5D287D5C3223}"/>
              </a:ext>
            </a:extLst>
          </p:cNvPr>
          <p:cNvCxnSpPr>
            <a:cxnSpLocks/>
          </p:cNvCxnSpPr>
          <p:nvPr/>
        </p:nvCxnSpPr>
        <p:spPr>
          <a:xfrm>
            <a:off x="10762367" y="1685551"/>
            <a:ext cx="0" cy="1781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1ADE1C-3304-31FF-CE2F-ADBD248AB7E2}"/>
              </a:ext>
            </a:extLst>
          </p:cNvPr>
          <p:cNvCxnSpPr>
            <a:cxnSpLocks/>
          </p:cNvCxnSpPr>
          <p:nvPr/>
        </p:nvCxnSpPr>
        <p:spPr>
          <a:xfrm>
            <a:off x="10760080" y="1423389"/>
            <a:ext cx="9888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D63C34-573F-4A08-C810-3E7B572C82B6}"/>
              </a:ext>
            </a:extLst>
          </p:cNvPr>
          <p:cNvSpPr txBox="1"/>
          <p:nvPr/>
        </p:nvSpPr>
        <p:spPr>
          <a:xfrm>
            <a:off x="11687956" y="117107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B36912-8CAB-6221-979F-046C6B5F258E}"/>
              </a:ext>
            </a:extLst>
          </p:cNvPr>
          <p:cNvSpPr txBox="1"/>
          <p:nvPr/>
        </p:nvSpPr>
        <p:spPr>
          <a:xfrm rot="5400000">
            <a:off x="10660963" y="177175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212E48-B94F-FFFC-6CEC-08AF9FF48BBA}"/>
              </a:ext>
            </a:extLst>
          </p:cNvPr>
          <p:cNvSpPr txBox="1"/>
          <p:nvPr/>
        </p:nvSpPr>
        <p:spPr>
          <a:xfrm>
            <a:off x="296368" y="3609932"/>
            <a:ext cx="76244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 a plasma propagates over the anode more and more charge is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change in potential over the anode corresponds to the discharging of the connected capacitor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approximates to a linear change in electric field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Linear deceleration of the plasma 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0D9F1-D4B5-070E-C346-301BE1D98DE8}"/>
              </a:ext>
            </a:extLst>
          </p:cNvPr>
          <p:cNvSpPr txBox="1"/>
          <p:nvPr/>
        </p:nvSpPr>
        <p:spPr>
          <a:xfrm>
            <a:off x="406557" y="4956598"/>
            <a:ext cx="243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NEMO-3 prototype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5E7D2E-7B08-2C88-EE02-7914DA961104}"/>
              </a:ext>
            </a:extLst>
          </p:cNvPr>
          <p:cNvSpPr txBox="1"/>
          <p:nvPr/>
        </p:nvSpPr>
        <p:spPr>
          <a:xfrm>
            <a:off x="406557" y="5518007"/>
            <a:ext cx="532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NEMO-3 studied this effect with a prototype tracker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such study using laser triggering was done on the SN prototype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89C561-6B11-6ABB-AB0F-2A60E2125525}"/>
              </a:ext>
            </a:extLst>
          </p:cNvPr>
          <p:cNvSpPr/>
          <p:nvPr/>
        </p:nvSpPr>
        <p:spPr>
          <a:xfrm>
            <a:off x="10656688" y="684385"/>
            <a:ext cx="155645" cy="63224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3F5023-B042-17EA-2694-148B6CD704EE}"/>
              </a:ext>
            </a:extLst>
          </p:cNvPr>
          <p:cNvSpPr/>
          <p:nvPr/>
        </p:nvSpPr>
        <p:spPr>
          <a:xfrm>
            <a:off x="6840184" y="721447"/>
            <a:ext cx="155645" cy="63224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C664CD-3A7A-1075-4265-730E05A71546}"/>
                  </a:ext>
                </a:extLst>
              </p:cNvPr>
              <p:cNvSpPr txBox="1"/>
              <p:nvPr/>
            </p:nvSpPr>
            <p:spPr>
              <a:xfrm>
                <a:off x="10810114" y="1469995"/>
                <a:ext cx="5225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C664CD-3A7A-1075-4265-730E05A71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14" y="1469995"/>
                <a:ext cx="5225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633931-D8DD-B9EB-013B-83CBAE8EC718}"/>
                  </a:ext>
                </a:extLst>
              </p:cNvPr>
              <p:cNvSpPr txBox="1"/>
              <p:nvPr/>
            </p:nvSpPr>
            <p:spPr>
              <a:xfrm>
                <a:off x="476266" y="2412825"/>
                <a:ext cx="324326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GB" sz="1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Anode voltage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1400" dirty="0"/>
                  <a:t>     High voltage value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/>
                  <a:t>     Capacatance </a:t>
                </a:r>
              </a:p>
              <a:p>
                <a:r>
                  <a:rPr lang="en-US" sz="1400" dirty="0"/>
                  <a:t>R        Resistance (components not shown)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633931-D8DD-B9EB-013B-83CBAE8EC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66" y="2412825"/>
                <a:ext cx="3243260" cy="954107"/>
              </a:xfrm>
              <a:prstGeom prst="rect">
                <a:avLst/>
              </a:prstGeom>
              <a:blipFill>
                <a:blip r:embed="rId5"/>
                <a:stretch>
                  <a:fillRect l="-391" t="-133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C64322-17BF-AB51-884C-70888FDE3181}"/>
                  </a:ext>
                </a:extLst>
              </p:cNvPr>
              <p:cNvSpPr txBox="1"/>
              <p:nvPr/>
            </p:nvSpPr>
            <p:spPr>
              <a:xfrm>
                <a:off x="406557" y="667339"/>
                <a:ext cx="3927033" cy="1605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600" dirty="0">
                    <a:ea typeface="Cambria Math" panose="02040503050406030204" pitchFamily="18" charset="0"/>
                  </a:rPr>
                  <a:t>Speed of plasma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16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GB" sz="1600" dirty="0">
                  <a:ea typeface="Cambria Math" panose="02040503050406030204" pitchFamily="18" charset="0"/>
                </a:endParaRPr>
              </a:p>
              <a:p>
                <a:endParaRPr lang="en-GB" dirty="0">
                  <a:ea typeface="Cambria Math" panose="02040503050406030204" pitchFamily="18" charset="0"/>
                </a:endParaRPr>
              </a:p>
              <a:p>
                <a:endParaRPr lang="en-GB" dirty="0">
                  <a:ea typeface="Cambria Math" panose="02040503050406030204" pitchFamily="18" charset="0"/>
                </a:endParaRPr>
              </a:p>
              <a:p>
                <a:endParaRPr lang="en-GB" dirty="0">
                  <a:ea typeface="Cambria Math" panose="02040503050406030204" pitchFamily="18" charset="0"/>
                </a:endParaRPr>
              </a:p>
              <a:p>
                <a:r>
                  <a:rPr lang="en-GB" sz="1600" dirty="0">
                    <a:ea typeface="Cambria Math" panose="02040503050406030204" pitchFamily="18" charset="0"/>
                  </a:rPr>
                  <a:t>Deceleration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C64322-17BF-AB51-884C-70888FDE3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57" y="667339"/>
                <a:ext cx="3927033" cy="1605311"/>
              </a:xfrm>
              <a:prstGeom prst="rect">
                <a:avLst/>
              </a:prstGeom>
              <a:blipFill>
                <a:blip r:embed="rId6"/>
                <a:stretch>
                  <a:fillRect l="-968" t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3288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4586C-BE9D-E1EB-0B6E-8BBB362F6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FA827-5882-CAF6-3C29-8F7BBF19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– Deceleration Cause Slide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8CDDA-C68D-D8E2-7376-5B10C7148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81462-8033-C341-8775-07693885023E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7A54B-4540-13B8-9915-839CF249F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9C0B2-D21A-5D6C-F124-4DCF44EC5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93</a:t>
            </a:fld>
            <a:endParaRPr lang="en-US"/>
          </a:p>
        </p:txBody>
      </p:sp>
      <p:pic>
        <p:nvPicPr>
          <p:cNvPr id="47" name="Picture 46" descr="A diagram of a circuit&#10;&#10;Description automatically generated">
            <a:extLst>
              <a:ext uri="{FF2B5EF4-FFF2-40B4-BE49-F238E27FC236}">
                <a16:creationId xmlns:a16="http://schemas.microsoft.com/office/drawing/2014/main" id="{B1149FD8-A034-F49A-EAA8-147AAB225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61"/>
          <a:stretch/>
        </p:blipFill>
        <p:spPr>
          <a:xfrm>
            <a:off x="5655103" y="1109041"/>
            <a:ext cx="6186807" cy="50704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95790F-820A-1E92-FF65-83A918E2E298}"/>
                  </a:ext>
                </a:extLst>
              </p:cNvPr>
              <p:cNvSpPr txBox="1"/>
              <p:nvPr/>
            </p:nvSpPr>
            <p:spPr>
              <a:xfrm>
                <a:off x="350090" y="613037"/>
                <a:ext cx="4104842" cy="700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95790F-820A-1E92-FF65-83A918E2E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90" y="613037"/>
                <a:ext cx="4104842" cy="7004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9AD19EC3-E5A3-D506-0FE7-7E31E2674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50" y="1977950"/>
            <a:ext cx="4604258" cy="44053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C2B0101-F55D-BC3D-19E5-F1C2F4D712BE}"/>
              </a:ext>
            </a:extLst>
          </p:cNvPr>
          <p:cNvSpPr txBox="1"/>
          <p:nvPr/>
        </p:nvSpPr>
        <p:spPr>
          <a:xfrm>
            <a:off x="1767978" y="1389283"/>
            <a:ext cx="268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NEMO-3 Cell Design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6461C2-FA94-ADD7-1BCC-7BF540589FD8}"/>
              </a:ext>
            </a:extLst>
          </p:cNvPr>
          <p:cNvSpPr txBox="1"/>
          <p:nvPr/>
        </p:nvSpPr>
        <p:spPr>
          <a:xfrm>
            <a:off x="7737070" y="1389283"/>
            <a:ext cx="3163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SuperNEMO</a:t>
            </a:r>
            <a:r>
              <a:rPr lang="en-US" sz="2400" dirty="0"/>
              <a:t> Cell Design</a:t>
            </a:r>
          </a:p>
          <a:p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818189-1AE9-0A95-BEB4-75546DBE011D}"/>
              </a:ext>
            </a:extLst>
          </p:cNvPr>
          <p:cNvSpPr/>
          <p:nvPr/>
        </p:nvSpPr>
        <p:spPr>
          <a:xfrm>
            <a:off x="1767978" y="2515413"/>
            <a:ext cx="1244163" cy="693019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436CBC-E53F-E601-82B2-188E05AB99F1}"/>
              </a:ext>
            </a:extLst>
          </p:cNvPr>
          <p:cNvSpPr/>
          <p:nvPr/>
        </p:nvSpPr>
        <p:spPr>
          <a:xfrm>
            <a:off x="5738365" y="3748408"/>
            <a:ext cx="938618" cy="369332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F10D14-2160-A36D-E079-257FE0937467}"/>
              </a:ext>
            </a:extLst>
          </p:cNvPr>
          <p:cNvSpPr/>
          <p:nvPr/>
        </p:nvSpPr>
        <p:spPr>
          <a:xfrm>
            <a:off x="2217964" y="3335434"/>
            <a:ext cx="565577" cy="6930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71E1540-AA21-3122-DBFA-D5ED3FFE2463}"/>
              </a:ext>
            </a:extLst>
          </p:cNvPr>
          <p:cNvSpPr/>
          <p:nvPr/>
        </p:nvSpPr>
        <p:spPr>
          <a:xfrm>
            <a:off x="7027279" y="3612836"/>
            <a:ext cx="881492" cy="62833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AD54A73-A345-1406-DA4C-B9914CB3F5A1}"/>
              </a:ext>
            </a:extLst>
          </p:cNvPr>
          <p:cNvSpPr/>
          <p:nvPr/>
        </p:nvSpPr>
        <p:spPr>
          <a:xfrm>
            <a:off x="2729352" y="4285416"/>
            <a:ext cx="565577" cy="693019"/>
          </a:xfrm>
          <a:prstGeom prst="ellipse">
            <a:avLst/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B1B25C-12D7-E7F3-A4E1-6BF0A9FDE542}"/>
              </a:ext>
            </a:extLst>
          </p:cNvPr>
          <p:cNvSpPr/>
          <p:nvPr/>
        </p:nvSpPr>
        <p:spPr>
          <a:xfrm>
            <a:off x="8259065" y="2667886"/>
            <a:ext cx="978881" cy="979874"/>
          </a:xfrm>
          <a:prstGeom prst="ellipse">
            <a:avLst/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A6B09E8-2C1C-5E05-47C0-F11E1B164391}"/>
              </a:ext>
            </a:extLst>
          </p:cNvPr>
          <p:cNvSpPr/>
          <p:nvPr/>
        </p:nvSpPr>
        <p:spPr>
          <a:xfrm>
            <a:off x="3326705" y="4478157"/>
            <a:ext cx="565577" cy="860325"/>
          </a:xfrm>
          <a:prstGeom prst="ellipse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743E8CC-4418-B95C-B8E4-96CA65DBAEF7}"/>
              </a:ext>
            </a:extLst>
          </p:cNvPr>
          <p:cNvSpPr/>
          <p:nvPr/>
        </p:nvSpPr>
        <p:spPr>
          <a:xfrm>
            <a:off x="9185306" y="2037192"/>
            <a:ext cx="978881" cy="860325"/>
          </a:xfrm>
          <a:prstGeom prst="ellipse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F0AD3CA-F645-A080-5A20-D039D3321DDC}"/>
              </a:ext>
            </a:extLst>
          </p:cNvPr>
          <p:cNvSpPr/>
          <p:nvPr/>
        </p:nvSpPr>
        <p:spPr>
          <a:xfrm>
            <a:off x="566734" y="4768133"/>
            <a:ext cx="2232956" cy="860325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FB740CA-8B88-F675-9D5B-B3499ACC8F09}"/>
              </a:ext>
            </a:extLst>
          </p:cNvPr>
          <p:cNvSpPr/>
          <p:nvPr/>
        </p:nvSpPr>
        <p:spPr>
          <a:xfrm>
            <a:off x="6611744" y="2127946"/>
            <a:ext cx="1394416" cy="612315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6435986-8A48-8692-9165-DDC030B4C53D}"/>
              </a:ext>
            </a:extLst>
          </p:cNvPr>
          <p:cNvSpPr/>
          <p:nvPr/>
        </p:nvSpPr>
        <p:spPr>
          <a:xfrm>
            <a:off x="3276989" y="2737948"/>
            <a:ext cx="814303" cy="50599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B6E32B9-1F04-A5FF-F79C-FD38C9D1DD13}"/>
              </a:ext>
            </a:extLst>
          </p:cNvPr>
          <p:cNvSpPr/>
          <p:nvPr/>
        </p:nvSpPr>
        <p:spPr>
          <a:xfrm>
            <a:off x="8129564" y="4241169"/>
            <a:ext cx="1309686" cy="1053928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9EC884F-9C3E-04F9-FFA2-55FA41B6FDA6}"/>
              </a:ext>
            </a:extLst>
          </p:cNvPr>
          <p:cNvSpPr/>
          <p:nvPr/>
        </p:nvSpPr>
        <p:spPr>
          <a:xfrm>
            <a:off x="3924058" y="4509933"/>
            <a:ext cx="1502351" cy="860325"/>
          </a:xfrm>
          <a:prstGeom prst="ellipse">
            <a:avLst/>
          </a:prstGeom>
          <a:noFill/>
          <a:ln w="19050">
            <a:solidFill>
              <a:srgbClr val="ED7BB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616BF9F-40C4-2EF2-E9F5-6A02D3EA5070}"/>
              </a:ext>
            </a:extLst>
          </p:cNvPr>
          <p:cNvSpPr/>
          <p:nvPr/>
        </p:nvSpPr>
        <p:spPr>
          <a:xfrm>
            <a:off x="10433503" y="1894070"/>
            <a:ext cx="1326256" cy="860325"/>
          </a:xfrm>
          <a:prstGeom prst="ellipse">
            <a:avLst/>
          </a:prstGeom>
          <a:noFill/>
          <a:ln w="19050">
            <a:solidFill>
              <a:srgbClr val="ED7BB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B2E420-0EB6-AA09-AFD7-D2E002A033BA}"/>
              </a:ext>
            </a:extLst>
          </p:cNvPr>
          <p:cNvSpPr txBox="1"/>
          <p:nvPr/>
        </p:nvSpPr>
        <p:spPr>
          <a:xfrm>
            <a:off x="5221546" y="739709"/>
            <a:ext cx="627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Very similar designs – Ask about checking if equation is still valid!</a:t>
            </a:r>
          </a:p>
        </p:txBody>
      </p:sp>
    </p:spTree>
    <p:extLst>
      <p:ext uri="{BB962C8B-B14F-4D97-AF65-F5344CB8AC3E}">
        <p14:creationId xmlns:p14="http://schemas.microsoft.com/office/powerpoint/2010/main" val="4275973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F175E-3010-F778-DF52-EDA9DB8C3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9059-D6D0-5505-2805-C3F19F7C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– Deceleration Cause Slide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26725-5308-93D0-9F53-D3C957056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680B-C91F-EC46-B5C4-F3C3AED83F57}" type="datetime1">
              <a:rPr lang="en-GB" smtClean="0"/>
              <a:t>26/02/2024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64ACA-48C4-71C8-3959-DEE68625C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613B4-BEBD-9B17-6C5C-F70B60B1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94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F35093-004A-DAA9-052D-A780AED4D215}"/>
                  </a:ext>
                </a:extLst>
              </p:cNvPr>
              <p:cNvSpPr txBox="1"/>
              <p:nvPr/>
            </p:nvSpPr>
            <p:spPr>
              <a:xfrm>
                <a:off x="350090" y="613037"/>
                <a:ext cx="4104842" cy="700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F35093-004A-DAA9-052D-A780AED4D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90" y="613037"/>
                <a:ext cx="4104842" cy="7004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3E7E73C-3863-5E76-77D3-A28F3E5A596F}"/>
              </a:ext>
            </a:extLst>
          </p:cNvPr>
          <p:cNvSpPr txBox="1"/>
          <p:nvPr/>
        </p:nvSpPr>
        <p:spPr>
          <a:xfrm>
            <a:off x="443245" y="1884519"/>
            <a:ext cx="177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 in NEM0-3: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7525E1-62EE-9745-F993-58CEEBC45E64}"/>
              </a:ext>
            </a:extLst>
          </p:cNvPr>
          <p:cNvSpPr txBox="1"/>
          <p:nvPr/>
        </p:nvSpPr>
        <p:spPr>
          <a:xfrm>
            <a:off x="3347801" y="1923576"/>
            <a:ext cx="216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 in </a:t>
            </a:r>
            <a:r>
              <a:rPr lang="en-US" dirty="0" err="1"/>
              <a:t>SuperNEMO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456A14-B05D-08A1-27C7-F95EAFCC5962}"/>
                  </a:ext>
                </a:extLst>
              </p:cNvPr>
              <p:cNvSpPr txBox="1"/>
              <p:nvPr/>
            </p:nvSpPr>
            <p:spPr>
              <a:xfrm>
                <a:off x="528068" y="2455553"/>
                <a:ext cx="1498808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C2 =1nF</a:t>
                </a:r>
              </a:p>
              <a:p>
                <a:r>
                  <a:rPr lang="en-US" dirty="0"/>
                  <a:t>R = 220k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Dec =</a:t>
                </a:r>
              </a:p>
              <a:p>
                <a:r>
                  <a:rPr lang="en-US" dirty="0"/>
                  <a:t>RC2 =220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r>
                  <a:rPr lang="en-US" dirty="0" err="1"/>
                  <a:t>Tp</a:t>
                </a:r>
                <a:r>
                  <a:rPr lang="en-US" dirty="0"/>
                  <a:t> = 40 us</a:t>
                </a:r>
              </a:p>
              <a:p>
                <a:r>
                  <a:rPr lang="en-US" dirty="0" err="1"/>
                  <a:t>Tp</a:t>
                </a:r>
                <a:r>
                  <a:rPr lang="en-US" dirty="0"/>
                  <a:t>/RC2 = 2e-4</a:t>
                </a:r>
              </a:p>
              <a:p>
                <a:r>
                  <a:rPr lang="en-US" dirty="0"/>
                  <a:t>H = 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456A14-B05D-08A1-27C7-F95EAFCC5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68" y="2455553"/>
                <a:ext cx="1498808" cy="2031325"/>
              </a:xfrm>
              <a:prstGeom prst="rect">
                <a:avLst/>
              </a:prstGeom>
              <a:blipFill>
                <a:blip r:embed="rId3"/>
                <a:stretch>
                  <a:fillRect l="-3361" t="-1242" r="-2521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F8A73-CA34-8A24-A084-B16A50630F03}"/>
                  </a:ext>
                </a:extLst>
              </p:cNvPr>
              <p:cNvSpPr txBox="1"/>
              <p:nvPr/>
            </p:nvSpPr>
            <p:spPr>
              <a:xfrm>
                <a:off x="446645" y="1307823"/>
                <a:ext cx="6098240" cy="57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ea typeface="Cambria Math" panose="02040503050406030204" pitchFamily="18" charset="0"/>
                  </a:rPr>
                  <a:t>Deceleration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F8A73-CA34-8A24-A084-B16A50630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45" y="1307823"/>
                <a:ext cx="6098240" cy="576696"/>
              </a:xfrm>
              <a:prstGeom prst="rect">
                <a:avLst/>
              </a:prstGeom>
              <a:blipFill>
                <a:blip r:embed="rId4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with black dots&#10;&#10;Description automatically generated">
            <a:extLst>
              <a:ext uri="{FF2B5EF4-FFF2-40B4-BE49-F238E27FC236}">
                <a16:creationId xmlns:a16="http://schemas.microsoft.com/office/drawing/2014/main" id="{D0799C92-7BFA-86D8-4D86-4AAA77E97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440" y="917976"/>
            <a:ext cx="5254192" cy="5016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5BFD85-80B4-6D34-4B28-62D55B130A14}"/>
                  </a:ext>
                </a:extLst>
              </p:cNvPr>
              <p:cNvSpPr txBox="1"/>
              <p:nvPr/>
            </p:nvSpPr>
            <p:spPr>
              <a:xfrm>
                <a:off x="3589564" y="2455553"/>
                <a:ext cx="1564403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C2 =2.2nF</a:t>
                </a:r>
              </a:p>
              <a:p>
                <a:r>
                  <a:rPr lang="en-US" dirty="0"/>
                  <a:t>R = 470k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Dec =</a:t>
                </a:r>
              </a:p>
              <a:p>
                <a:r>
                  <a:rPr lang="en-US" dirty="0"/>
                  <a:t>RC2 = 1034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r>
                  <a:rPr lang="en-US" dirty="0" err="1"/>
                  <a:t>Tp</a:t>
                </a:r>
                <a:r>
                  <a:rPr lang="en-US" dirty="0"/>
                  <a:t>  = 60 us</a:t>
                </a:r>
              </a:p>
              <a:p>
                <a:r>
                  <a:rPr lang="en-US" dirty="0" err="1"/>
                  <a:t>Tp</a:t>
                </a:r>
                <a:r>
                  <a:rPr lang="en-US" dirty="0"/>
                  <a:t>/RC2 = 2e-5</a:t>
                </a:r>
              </a:p>
              <a:p>
                <a:r>
                  <a:rPr lang="en-US" dirty="0"/>
                  <a:t>H =  3m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5BFD85-80B4-6D34-4B28-62D55B13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564" y="2455553"/>
                <a:ext cx="1564403" cy="2031325"/>
              </a:xfrm>
              <a:prstGeom prst="rect">
                <a:avLst/>
              </a:prstGeom>
              <a:blipFill>
                <a:blip r:embed="rId6"/>
                <a:stretch>
                  <a:fillRect l="-3226" t="-1242" r="-2419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EB96D68-7B9F-3FFF-7630-C801160E6A76}"/>
              </a:ext>
            </a:extLst>
          </p:cNvPr>
          <p:cNvSpPr txBox="1"/>
          <p:nvPr/>
        </p:nvSpPr>
        <p:spPr>
          <a:xfrm>
            <a:off x="528068" y="4688580"/>
            <a:ext cx="1139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19D1A0-9BFE-E0EE-1C62-FC925AF0A1D6}"/>
              </a:ext>
            </a:extLst>
          </p:cNvPr>
          <p:cNvSpPr txBox="1"/>
          <p:nvPr/>
        </p:nvSpPr>
        <p:spPr>
          <a:xfrm>
            <a:off x="321042" y="5259614"/>
            <a:ext cx="8217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this not been looked into at all in Manchester when testing the</a:t>
            </a:r>
          </a:p>
          <a:p>
            <a:r>
              <a:rPr lang="en-US" dirty="0"/>
              <a:t>Cells? – look up some more documentation!</a:t>
            </a:r>
          </a:p>
          <a:p>
            <a:r>
              <a:rPr lang="en-US" dirty="0"/>
              <a:t>Note: io depends on the gas mixture - so will change </a:t>
            </a:r>
          </a:p>
          <a:p>
            <a:r>
              <a:rPr lang="en-US" dirty="0"/>
              <a:t>If SN has more ionizations per second due to larger E field maybe discharge s quicker?</a:t>
            </a:r>
          </a:p>
        </p:txBody>
      </p:sp>
    </p:spTree>
    <p:extLst>
      <p:ext uri="{BB962C8B-B14F-4D97-AF65-F5344CB8AC3E}">
        <p14:creationId xmlns:p14="http://schemas.microsoft.com/office/powerpoint/2010/main" val="28302923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A32B-0E4C-B677-768A-7D265729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– Deceleration Cause Slide 4</a:t>
            </a:r>
          </a:p>
        </p:txBody>
      </p:sp>
      <p:pic>
        <p:nvPicPr>
          <p:cNvPr id="8" name="Content Placeholder 7" descr="A graph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705176D6-68E2-0AB3-ADCC-D678152B3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364" y="608424"/>
            <a:ext cx="5982774" cy="366801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80877-205D-8B60-BE7B-2EFC25A9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9B86-79FE-414A-AD0B-90296E968C37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725D7-5864-1E89-1E89-5E65BC1F3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B4BB-49EC-D89E-8257-576182A3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95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BDB3D-3355-908C-D7EA-5B39DE092A9D}"/>
              </a:ext>
            </a:extLst>
          </p:cNvPr>
          <p:cNvSpPr txBox="1"/>
          <p:nvPr/>
        </p:nvSpPr>
        <p:spPr>
          <a:xfrm>
            <a:off x="5874327" y="1081952"/>
            <a:ext cx="4807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Note this was in the anode times not the cathode times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06EEC1-03A1-9E23-2CB5-6314044AE9DF}"/>
              </a:ext>
            </a:extLst>
          </p:cNvPr>
          <p:cNvSpPr txBox="1"/>
          <p:nvPr/>
        </p:nvSpPr>
        <p:spPr>
          <a:xfrm>
            <a:off x="338364" y="5083585"/>
            <a:ext cx="732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goal is to use width of distributions to estimate the uncertainty anyway!</a:t>
            </a:r>
          </a:p>
        </p:txBody>
      </p:sp>
    </p:spTree>
    <p:extLst>
      <p:ext uri="{BB962C8B-B14F-4D97-AF65-F5344CB8AC3E}">
        <p14:creationId xmlns:p14="http://schemas.microsoft.com/office/powerpoint/2010/main" val="38137405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5B406-7E8D-F527-F7E1-1B7266024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D0F6D-FCC4-2778-011F-FD6EAEAB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– Deceleration Evidence Slide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815A7-F0F3-B844-609B-596967D10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3C74-9095-FA46-964E-ED71355EF902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E0269-78DC-159C-D68B-5146A189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89C1A-6289-921A-A9EA-C5F408E6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96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78E30-808A-7767-922C-DD1A1FCD3B4B}"/>
              </a:ext>
            </a:extLst>
          </p:cNvPr>
          <p:cNvSpPr txBox="1"/>
          <p:nvPr/>
        </p:nvSpPr>
        <p:spPr>
          <a:xfrm>
            <a:off x="5399315" y="793325"/>
            <a:ext cx="56984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Width of gaussian increases – statistical way plasma moves</a:t>
            </a:r>
          </a:p>
          <a:p>
            <a:r>
              <a:rPr lang="en-US" dirty="0"/>
              <a:t>Skew of gaussian increases - deceleration effect</a:t>
            </a:r>
          </a:p>
          <a:p>
            <a:r>
              <a:rPr lang="en-US" dirty="0"/>
              <a:t>Graph is not a straight line – deceleration effect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2D5BB0-6D4B-B824-C5F1-0E3BEFD7329A}"/>
              </a:ext>
            </a:extLst>
          </p:cNvPr>
          <p:cNvSpPr txBox="1"/>
          <p:nvPr/>
        </p:nvSpPr>
        <p:spPr>
          <a:xfrm>
            <a:off x="5532324" y="2111664"/>
            <a:ext cx="35058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Centre of </a:t>
            </a:r>
            <a:r>
              <a:rPr lang="en-US" dirty="0" err="1"/>
              <a:t>guassian</a:t>
            </a:r>
            <a:r>
              <a:rPr lang="en-US" dirty="0"/>
              <a:t> to edge of skew:</a:t>
            </a:r>
          </a:p>
          <a:p>
            <a:r>
              <a:rPr lang="en-US" dirty="0"/>
              <a:t>2000 at low time</a:t>
            </a:r>
          </a:p>
          <a:p>
            <a:r>
              <a:rPr lang="en-US" dirty="0"/>
              <a:t>8000 at high time</a:t>
            </a:r>
          </a:p>
          <a:p>
            <a:endParaRPr lang="en-US" dirty="0"/>
          </a:p>
          <a:p>
            <a:r>
              <a:rPr lang="en-US" dirty="0"/>
              <a:t>6000 ns timestamp change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E17A88-C1FD-B24C-AF1C-F3E83F15BC19}"/>
              </a:ext>
            </a:extLst>
          </p:cNvPr>
          <p:cNvGrpSpPr/>
          <p:nvPr/>
        </p:nvGrpSpPr>
        <p:grpSpPr>
          <a:xfrm>
            <a:off x="103415" y="522610"/>
            <a:ext cx="4720220" cy="5692301"/>
            <a:chOff x="3002514" y="1242646"/>
            <a:chExt cx="4473745" cy="5615354"/>
          </a:xfrm>
        </p:grpSpPr>
        <p:pic>
          <p:nvPicPr>
            <p:cNvPr id="29" name="Picture 28" descr="A blue and yellow dotted line&#10;&#10;Description automatically generated">
              <a:extLst>
                <a:ext uri="{FF2B5EF4-FFF2-40B4-BE49-F238E27FC236}">
                  <a16:creationId xmlns:a16="http://schemas.microsoft.com/office/drawing/2014/main" id="{5C3F53B3-7A74-2F3F-F4A4-79E62934D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1144" y="1242646"/>
              <a:ext cx="4095115" cy="515815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001FA0-1933-2220-6EBE-F5AFE65A01F9}"/>
                </a:ext>
              </a:extLst>
            </p:cNvPr>
            <p:cNvSpPr txBox="1"/>
            <p:nvPr/>
          </p:nvSpPr>
          <p:spPr>
            <a:xfrm>
              <a:off x="3002514" y="345239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1B99B4-F417-90EF-047D-61FF955D15BD}"/>
                </a:ext>
              </a:extLst>
            </p:cNvPr>
            <p:cNvSpPr txBox="1"/>
            <p:nvPr/>
          </p:nvSpPr>
          <p:spPr>
            <a:xfrm>
              <a:off x="5204083" y="6488668"/>
              <a:ext cx="868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Height’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FA80EB-EEFA-518F-49E3-3A363AFD76DC}"/>
                </a:ext>
              </a:extLst>
            </p:cNvPr>
            <p:cNvCxnSpPr/>
            <p:nvPr/>
          </p:nvCxnSpPr>
          <p:spPr>
            <a:xfrm flipH="1" flipV="1">
              <a:off x="6072719" y="4686358"/>
              <a:ext cx="1403540" cy="153572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56BCB2F-D451-9101-2435-D1FFAD058F16}"/>
                </a:ext>
              </a:extLst>
            </p:cNvPr>
            <p:cNvCxnSpPr/>
            <p:nvPr/>
          </p:nvCxnSpPr>
          <p:spPr>
            <a:xfrm flipH="1" flipV="1">
              <a:off x="4726931" y="3215109"/>
              <a:ext cx="1403540" cy="153572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731C01-651D-6698-0EBC-88377FB83019}"/>
                </a:ext>
              </a:extLst>
            </p:cNvPr>
            <p:cNvCxnSpPr/>
            <p:nvPr/>
          </p:nvCxnSpPr>
          <p:spPr>
            <a:xfrm flipH="1" flipV="1">
              <a:off x="3548761" y="1923776"/>
              <a:ext cx="1403540" cy="153572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9E344462-81A8-2BFC-F47E-CB584D4C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509" y="3429000"/>
            <a:ext cx="3123309" cy="278520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2C48123-D71E-DF0D-980A-6B083884AFD9}"/>
              </a:ext>
            </a:extLst>
          </p:cNvPr>
          <p:cNvSpPr txBox="1"/>
          <p:nvPr/>
        </p:nvSpPr>
        <p:spPr>
          <a:xfrm rot="16200000">
            <a:off x="8198418" y="4526007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T6-t6_linear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4B86F5-220F-4CD8-49C7-AF1CC7201C15}"/>
              </a:ext>
            </a:extLst>
          </p:cNvPr>
          <p:cNvSpPr txBox="1"/>
          <p:nvPr/>
        </p:nvSpPr>
        <p:spPr>
          <a:xfrm>
            <a:off x="10162430" y="6172647"/>
            <a:ext cx="551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H_rec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963241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31DDA-86F5-488B-EE6E-02CCBA904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– Deceleration Model Slide 1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11FF0-B38D-4906-ECD7-3CAD6060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3FC83-B704-9349-B9D1-054735EAD4D6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F80F7-1415-1C5D-CC4F-637EC1A24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00466-FA45-7454-2456-D8A5C8112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97</a:t>
            </a:fld>
            <a:endParaRPr lang="en-US"/>
          </a:p>
        </p:txBody>
      </p:sp>
      <p:pic>
        <p:nvPicPr>
          <p:cNvPr id="7" name="Picture 6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AF38EC76-91A4-5A8D-442C-A754C0270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90" y="836195"/>
            <a:ext cx="5135456" cy="4808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0F752D-6504-1575-A57E-5E13F2A0E2E1}"/>
                  </a:ext>
                </a:extLst>
              </p:cNvPr>
              <p:cNvSpPr txBox="1"/>
              <p:nvPr/>
            </p:nvSpPr>
            <p:spPr>
              <a:xfrm rot="16200000">
                <a:off x="-426537" y="2724510"/>
                <a:ext cx="1429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0F752D-6504-1575-A57E-5E13F2A0E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6537" y="2724510"/>
                <a:ext cx="14292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A8353F-0316-6BD7-46D8-3C0758ECEAE4}"/>
                  </a:ext>
                </a:extLst>
              </p:cNvPr>
              <p:cNvSpPr txBox="1"/>
              <p:nvPr/>
            </p:nvSpPr>
            <p:spPr>
              <a:xfrm>
                <a:off x="2454585" y="5588212"/>
                <a:ext cx="744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A8353F-0316-6BD7-46D8-3C0758EC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585" y="5588212"/>
                <a:ext cx="7443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E89F94-C5EA-C76B-5956-085F7B0EC4DB}"/>
                  </a:ext>
                </a:extLst>
              </p:cNvPr>
              <p:cNvSpPr txBox="1"/>
              <p:nvPr/>
            </p:nvSpPr>
            <p:spPr>
              <a:xfrm>
                <a:off x="4960179" y="5644630"/>
                <a:ext cx="336631" cy="43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E89F94-C5EA-C76B-5956-085F7B0EC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179" y="5644630"/>
                <a:ext cx="336631" cy="436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57D8F2-2CBE-2FEC-DF25-B07693CF31FC}"/>
                  </a:ext>
                </a:extLst>
              </p:cNvPr>
              <p:cNvSpPr txBox="1"/>
              <p:nvPr/>
            </p:nvSpPr>
            <p:spPr>
              <a:xfrm>
                <a:off x="620292" y="5623807"/>
                <a:ext cx="452047" cy="43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57D8F2-2CBE-2FEC-DF25-B07693CF3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92" y="5623807"/>
                <a:ext cx="452047" cy="4368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F105973-1BC3-3A9D-F7B1-7E5E727C2A1D}"/>
              </a:ext>
            </a:extLst>
          </p:cNvPr>
          <p:cNvSpPr txBox="1"/>
          <p:nvPr/>
        </p:nvSpPr>
        <p:spPr>
          <a:xfrm>
            <a:off x="4254766" y="1036240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9FBBF4-176F-92AC-8B6B-F79C70778D17}"/>
              </a:ext>
            </a:extLst>
          </p:cNvPr>
          <p:cNvSpPr txBox="1"/>
          <p:nvPr/>
        </p:nvSpPr>
        <p:spPr>
          <a:xfrm>
            <a:off x="3976906" y="1731135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2AC8E9-DD2B-A10E-ED38-FFFA46124E15}"/>
              </a:ext>
            </a:extLst>
          </p:cNvPr>
          <p:cNvSpPr txBox="1"/>
          <p:nvPr/>
        </p:nvSpPr>
        <p:spPr>
          <a:xfrm>
            <a:off x="5735745" y="836195"/>
            <a:ext cx="65125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1 – Constant deceleration</a:t>
            </a:r>
          </a:p>
          <a:p>
            <a:r>
              <a:rPr lang="en-US" dirty="0"/>
              <a:t>Model 2 – Deceleration ½’s when one plasma reaches near cathode</a:t>
            </a:r>
          </a:p>
          <a:p>
            <a:r>
              <a:rPr lang="en-US" dirty="0"/>
              <a:t>(model NEMO-3 used based off discharge argument 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B1AEA4-5DED-7BEF-757A-C9BF91534670}"/>
                  </a:ext>
                </a:extLst>
              </p:cNvPr>
              <p:cNvSpPr txBox="1"/>
              <p:nvPr/>
            </p:nvSpPr>
            <p:spPr>
              <a:xfrm>
                <a:off x="6324863" y="1688688"/>
                <a:ext cx="4104842" cy="700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B1AEA4-5DED-7BEF-757A-C9BF91534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863" y="1688688"/>
                <a:ext cx="4104842" cy="7004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FA5C737-D406-381F-B5A5-DAA0360DF092}"/>
              </a:ext>
            </a:extLst>
          </p:cNvPr>
          <p:cNvSpPr txBox="1"/>
          <p:nvPr/>
        </p:nvSpPr>
        <p:spPr>
          <a:xfrm>
            <a:off x="5783382" y="2976473"/>
            <a:ext cx="6391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Model 2 predicts no change in propagation time with height</a:t>
            </a:r>
          </a:p>
          <a:p>
            <a:r>
              <a:rPr lang="en-US" dirty="0"/>
              <a:t>Is the change in propagation time we see a residual effect ?</a:t>
            </a:r>
          </a:p>
        </p:txBody>
      </p:sp>
    </p:spTree>
    <p:extLst>
      <p:ext uri="{BB962C8B-B14F-4D97-AF65-F5344CB8AC3E}">
        <p14:creationId xmlns:p14="http://schemas.microsoft.com/office/powerpoint/2010/main" val="36660074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40D0C-E70A-711E-32F4-27201F09A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E6688-FC68-8997-2AF7-6E3B71A1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– Deceleration Model Slide 2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13907-4D4F-6090-7C0B-E0D3EA066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FD78-24A6-D94D-9E1D-C907D38B24D5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EFFA1-4F55-0F28-F7D6-D97EE7CCE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CBAAC-A1F2-26EC-05AE-08274055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98</a:t>
            </a:fld>
            <a:endParaRPr lang="en-US"/>
          </a:p>
        </p:txBody>
      </p:sp>
      <p:pic>
        <p:nvPicPr>
          <p:cNvPr id="7" name="Picture 6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1E67B210-C59B-2404-6E6B-7FC4C2AA8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90" y="836195"/>
            <a:ext cx="5135456" cy="4808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B822C3-3774-2A34-7E68-D09C095FC938}"/>
                  </a:ext>
                </a:extLst>
              </p:cNvPr>
              <p:cNvSpPr txBox="1"/>
              <p:nvPr/>
            </p:nvSpPr>
            <p:spPr>
              <a:xfrm rot="16200000">
                <a:off x="-426537" y="2724510"/>
                <a:ext cx="1429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B822C3-3774-2A34-7E68-D09C095FC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6537" y="2724510"/>
                <a:ext cx="14292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F26EA8-C5F3-8C73-6BDF-A039DE42F62E}"/>
                  </a:ext>
                </a:extLst>
              </p:cNvPr>
              <p:cNvSpPr txBox="1"/>
              <p:nvPr/>
            </p:nvSpPr>
            <p:spPr>
              <a:xfrm>
                <a:off x="2454585" y="5588212"/>
                <a:ext cx="744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F26EA8-C5F3-8C73-6BDF-A039DE42F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585" y="5588212"/>
                <a:ext cx="7443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D0C0A2-27C1-9032-77F7-5CF21184A4EF}"/>
                  </a:ext>
                </a:extLst>
              </p:cNvPr>
              <p:cNvSpPr txBox="1"/>
              <p:nvPr/>
            </p:nvSpPr>
            <p:spPr>
              <a:xfrm>
                <a:off x="4960179" y="5644630"/>
                <a:ext cx="336631" cy="43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D0C0A2-27C1-9032-77F7-5CF21184A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179" y="5644630"/>
                <a:ext cx="336631" cy="436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3692F-5E99-F744-05AA-A8EFB831E607}"/>
                  </a:ext>
                </a:extLst>
              </p:cNvPr>
              <p:cNvSpPr txBox="1"/>
              <p:nvPr/>
            </p:nvSpPr>
            <p:spPr>
              <a:xfrm>
                <a:off x="620292" y="5623807"/>
                <a:ext cx="452047" cy="43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3692F-5E99-F744-05AA-A8EFB831E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92" y="5623807"/>
                <a:ext cx="452047" cy="4368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41D277E-497C-3675-2D81-F7C79BC6908C}"/>
              </a:ext>
            </a:extLst>
          </p:cNvPr>
          <p:cNvSpPr txBox="1"/>
          <p:nvPr/>
        </p:nvSpPr>
        <p:spPr>
          <a:xfrm>
            <a:off x="4254766" y="1036240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3B6CE6-2F0C-17DF-4D2A-FE3A6514220C}"/>
              </a:ext>
            </a:extLst>
          </p:cNvPr>
          <p:cNvSpPr txBox="1"/>
          <p:nvPr/>
        </p:nvSpPr>
        <p:spPr>
          <a:xfrm>
            <a:off x="3976906" y="1731135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590863-D284-7F5D-696F-A11CA04A46F4}"/>
              </a:ext>
            </a:extLst>
          </p:cNvPr>
          <p:cNvSpPr txBox="1"/>
          <p:nvPr/>
        </p:nvSpPr>
        <p:spPr>
          <a:xfrm>
            <a:off x="5735745" y="836195"/>
            <a:ext cx="65125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1 – Constant deceleration</a:t>
            </a:r>
          </a:p>
          <a:p>
            <a:r>
              <a:rPr lang="en-US" dirty="0"/>
              <a:t>Model 2 – Deceleration ½’s when one plasma reaches near cathode</a:t>
            </a:r>
          </a:p>
          <a:p>
            <a:endParaRPr lang="en-US" dirty="0"/>
          </a:p>
          <a:p>
            <a:r>
              <a:rPr lang="en-US" dirty="0"/>
              <a:t>Position of maxima shift between models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5A94EA-0FB4-E911-6BEF-614A5C112574}"/>
              </a:ext>
            </a:extLst>
          </p:cNvPr>
          <p:cNvGrpSpPr/>
          <p:nvPr/>
        </p:nvGrpSpPr>
        <p:grpSpPr>
          <a:xfrm>
            <a:off x="6839330" y="2799928"/>
            <a:ext cx="4223879" cy="3857830"/>
            <a:chOff x="6915176" y="2744295"/>
            <a:chExt cx="3514529" cy="3468412"/>
          </a:xfrm>
        </p:grpSpPr>
        <p:pic>
          <p:nvPicPr>
            <p:cNvPr id="16" name="Picture 15" descr="A graph of a function&#10;&#10;Description automatically generated">
              <a:extLst>
                <a:ext uri="{FF2B5EF4-FFF2-40B4-BE49-F238E27FC236}">
                  <a16:creationId xmlns:a16="http://schemas.microsoft.com/office/drawing/2014/main" id="{B97709CE-A7F0-F002-1CB3-72B6A3A3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22953" y="2744295"/>
              <a:ext cx="3206752" cy="30315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8EC606C-C743-1505-8E83-6D1B5A1416E3}"/>
                    </a:ext>
                  </a:extLst>
                </p:cNvPr>
                <p:cNvSpPr txBox="1"/>
                <p:nvPr/>
              </p:nvSpPr>
              <p:spPr>
                <a:xfrm>
                  <a:off x="8548312" y="5742672"/>
                  <a:ext cx="744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8EC606C-C743-1505-8E83-6D1B5A141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8312" y="5742672"/>
                  <a:ext cx="74430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365EC28-EE83-ED2D-1F47-9403E22F0A51}"/>
                    </a:ext>
                  </a:extLst>
                </p:cNvPr>
                <p:cNvSpPr txBox="1"/>
                <p:nvPr/>
              </p:nvSpPr>
              <p:spPr>
                <a:xfrm>
                  <a:off x="10058402" y="5756956"/>
                  <a:ext cx="336631" cy="4368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365EC28-EE83-ED2D-1F47-9403E22F0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8402" y="5756956"/>
                  <a:ext cx="336631" cy="43685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EC217AB-62A9-99CD-41EA-68B7CD145545}"/>
                    </a:ext>
                  </a:extLst>
                </p:cNvPr>
                <p:cNvSpPr txBox="1"/>
                <p:nvPr/>
              </p:nvSpPr>
              <p:spPr>
                <a:xfrm>
                  <a:off x="7230781" y="5775856"/>
                  <a:ext cx="452047" cy="4368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EC217AB-62A9-99CD-41EA-68B7CD145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0781" y="5775856"/>
                  <a:ext cx="452047" cy="43685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E5CB76-6FD5-2180-A385-BCEC8AE11571}"/>
                </a:ext>
              </a:extLst>
            </p:cNvPr>
            <p:cNvSpPr txBox="1"/>
            <p:nvPr/>
          </p:nvSpPr>
          <p:spPr>
            <a:xfrm rot="16200000">
              <a:off x="6345886" y="4022932"/>
              <a:ext cx="14463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Propagation time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E26459-2720-F7E9-F34D-92D08C8F3189}"/>
                </a:ext>
              </a:extLst>
            </p:cNvPr>
            <p:cNvSpPr txBox="1"/>
            <p:nvPr/>
          </p:nvSpPr>
          <p:spPr>
            <a:xfrm>
              <a:off x="9292618" y="2860353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Model 1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40B-0A58-E622-0774-DD7129674944}"/>
              </a:ext>
            </a:extLst>
          </p:cNvPr>
          <p:cNvSpPr txBox="1"/>
          <p:nvPr/>
        </p:nvSpPr>
        <p:spPr>
          <a:xfrm>
            <a:off x="5755748" y="2038912"/>
            <a:ext cx="6391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Model 2 predicts no change in propagation time with height</a:t>
            </a:r>
          </a:p>
          <a:p>
            <a:r>
              <a:rPr lang="en-US" dirty="0"/>
              <a:t>Is the change in propagation time we see a residual effect ?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BD51FB9-6746-8381-9A95-BEBC1E3B8B3F}"/>
              </a:ext>
            </a:extLst>
          </p:cNvPr>
          <p:cNvCxnSpPr/>
          <p:nvPr/>
        </p:nvCxnSpPr>
        <p:spPr>
          <a:xfrm>
            <a:off x="1922318" y="4509655"/>
            <a:ext cx="0" cy="1078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45F6DC-8475-8914-667A-8F140AC62AA9}"/>
              </a:ext>
            </a:extLst>
          </p:cNvPr>
          <p:cNvCxnSpPr>
            <a:cxnSpLocks/>
          </p:cNvCxnSpPr>
          <p:nvPr/>
        </p:nvCxnSpPr>
        <p:spPr>
          <a:xfrm>
            <a:off x="1773381" y="5216236"/>
            <a:ext cx="0" cy="4075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043123-5163-6237-9F06-EA359429DC96}"/>
              </a:ext>
            </a:extLst>
          </p:cNvPr>
          <p:cNvCxnSpPr>
            <a:cxnSpLocks/>
          </p:cNvCxnSpPr>
          <p:nvPr/>
        </p:nvCxnSpPr>
        <p:spPr>
          <a:xfrm>
            <a:off x="4254766" y="1276320"/>
            <a:ext cx="0" cy="4311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94275D-7D6C-76C3-A7C6-EC4171C97F73}"/>
              </a:ext>
            </a:extLst>
          </p:cNvPr>
          <p:cNvCxnSpPr>
            <a:cxnSpLocks/>
          </p:cNvCxnSpPr>
          <p:nvPr/>
        </p:nvCxnSpPr>
        <p:spPr>
          <a:xfrm>
            <a:off x="4038600" y="1956087"/>
            <a:ext cx="0" cy="3632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1023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8368D-CC8E-046D-C888-12FFD688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Plasma Move?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8C9B8-BE63-B5E9-3FCF-DC905C0E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7279E-617B-E94F-ACCA-D8499476EA75}" type="datetime1">
              <a:rPr lang="en-GB" smtClean="0"/>
              <a:t>26/02/2024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6AAA2-FABF-5398-C647-1EB78728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SN Collab 2024 Marseille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72D1A-1AF9-6949-9EAF-E678396B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99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13D52-FA58-D74F-532A-3252DC5BC85E}"/>
              </a:ext>
            </a:extLst>
          </p:cNvPr>
          <p:cNvSpPr txBox="1"/>
          <p:nvPr/>
        </p:nvSpPr>
        <p:spPr>
          <a:xfrm>
            <a:off x="73112" y="1126575"/>
            <a:ext cx="558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         Plasma starts moving on first ionization: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1AD52C-4482-5572-BDFC-A070A93FECC8}"/>
              </a:ext>
            </a:extLst>
          </p:cNvPr>
          <p:cNvCxnSpPr/>
          <p:nvPr/>
        </p:nvCxnSpPr>
        <p:spPr>
          <a:xfrm>
            <a:off x="3953585" y="1850484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5-point Star 8">
            <a:extLst>
              <a:ext uri="{FF2B5EF4-FFF2-40B4-BE49-F238E27FC236}">
                <a16:creationId xmlns:a16="http://schemas.microsoft.com/office/drawing/2014/main" id="{43A9D472-9325-1A16-3EBC-03F4173AC867}"/>
              </a:ext>
            </a:extLst>
          </p:cNvPr>
          <p:cNvSpPr/>
          <p:nvPr/>
        </p:nvSpPr>
        <p:spPr>
          <a:xfrm>
            <a:off x="4356581" y="1033565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A2C3C1-4455-6754-84E1-1EE77FCDB5C7}"/>
              </a:ext>
            </a:extLst>
          </p:cNvPr>
          <p:cNvCxnSpPr>
            <a:cxnSpLocks/>
          </p:cNvCxnSpPr>
          <p:nvPr/>
        </p:nvCxnSpPr>
        <p:spPr>
          <a:xfrm>
            <a:off x="4630676" y="1081891"/>
            <a:ext cx="1429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D70AE8-FB1C-6206-809F-5606C4B37F88}"/>
              </a:ext>
            </a:extLst>
          </p:cNvPr>
          <p:cNvCxnSpPr>
            <a:cxnSpLocks/>
          </p:cNvCxnSpPr>
          <p:nvPr/>
        </p:nvCxnSpPr>
        <p:spPr>
          <a:xfrm>
            <a:off x="4516836" y="1170746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FEE362-402D-0E0B-57E5-8503716222D1}"/>
              </a:ext>
            </a:extLst>
          </p:cNvPr>
          <p:cNvCxnSpPr>
            <a:cxnSpLocks/>
          </p:cNvCxnSpPr>
          <p:nvPr/>
        </p:nvCxnSpPr>
        <p:spPr>
          <a:xfrm flipH="1">
            <a:off x="4147621" y="1206295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15A7F7C9-A538-7885-9E15-0CA2068A3196}"/>
              </a:ext>
            </a:extLst>
          </p:cNvPr>
          <p:cNvSpPr/>
          <p:nvPr/>
        </p:nvSpPr>
        <p:spPr>
          <a:xfrm>
            <a:off x="6122941" y="992181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498919-37F6-8245-D885-422144F5320D}"/>
              </a:ext>
            </a:extLst>
          </p:cNvPr>
          <p:cNvCxnSpPr>
            <a:cxnSpLocks/>
          </p:cNvCxnSpPr>
          <p:nvPr/>
        </p:nvCxnSpPr>
        <p:spPr>
          <a:xfrm flipH="1">
            <a:off x="5959119" y="1216246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C722F7-1BA5-1963-9EBD-B51F06FE0EF4}"/>
              </a:ext>
            </a:extLst>
          </p:cNvPr>
          <p:cNvCxnSpPr>
            <a:cxnSpLocks/>
          </p:cNvCxnSpPr>
          <p:nvPr/>
        </p:nvCxnSpPr>
        <p:spPr>
          <a:xfrm>
            <a:off x="6252249" y="1209057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8EF572-E3B8-553B-00C4-BA0DF9F09B75}"/>
              </a:ext>
            </a:extLst>
          </p:cNvPr>
          <p:cNvSpPr txBox="1"/>
          <p:nvPr/>
        </p:nvSpPr>
        <p:spPr>
          <a:xfrm>
            <a:off x="6224991" y="1844943"/>
            <a:ext cx="902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Anode wire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768304-B738-1B43-8254-4B54C52BB447}"/>
              </a:ext>
            </a:extLst>
          </p:cNvPr>
          <p:cNvSpPr txBox="1"/>
          <p:nvPr/>
        </p:nvSpPr>
        <p:spPr>
          <a:xfrm>
            <a:off x="168907" y="1537818"/>
            <a:ext cx="3501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Assumes don’t need high E field around anode wire to start vertical motion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FAD5BC-AFE6-A82A-0E72-CAAE4A02D2B1}"/>
              </a:ext>
            </a:extLst>
          </p:cNvPr>
          <p:cNvCxnSpPr>
            <a:cxnSpLocks/>
          </p:cNvCxnSpPr>
          <p:nvPr/>
        </p:nvCxnSpPr>
        <p:spPr>
          <a:xfrm>
            <a:off x="4630676" y="1383302"/>
            <a:ext cx="1429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724121-5F9F-71AD-4240-131057EA7B55}"/>
              </a:ext>
            </a:extLst>
          </p:cNvPr>
          <p:cNvCxnSpPr>
            <a:cxnSpLocks/>
          </p:cNvCxnSpPr>
          <p:nvPr/>
        </p:nvCxnSpPr>
        <p:spPr>
          <a:xfrm>
            <a:off x="4630676" y="1720727"/>
            <a:ext cx="1429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76E7CA-1B4B-C3A3-64E0-CE2F27F436C2}"/>
              </a:ext>
            </a:extLst>
          </p:cNvPr>
          <p:cNvSpPr txBox="1"/>
          <p:nvPr/>
        </p:nvSpPr>
        <p:spPr>
          <a:xfrm>
            <a:off x="34218" y="2319311"/>
            <a:ext cx="558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         Plasma starts moving when anode quenched: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9815D60-FF39-3390-C394-2DF95512E7C9}"/>
              </a:ext>
            </a:extLst>
          </p:cNvPr>
          <p:cNvCxnSpPr/>
          <p:nvPr/>
        </p:nvCxnSpPr>
        <p:spPr>
          <a:xfrm>
            <a:off x="3883350" y="3229684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80F7080A-48A4-28D4-10CA-CBF97E4B88C8}"/>
              </a:ext>
            </a:extLst>
          </p:cNvPr>
          <p:cNvSpPr/>
          <p:nvPr/>
        </p:nvSpPr>
        <p:spPr>
          <a:xfrm>
            <a:off x="4286346" y="2412765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CE2473-E350-92D3-499C-CCD9DAC89B21}"/>
              </a:ext>
            </a:extLst>
          </p:cNvPr>
          <p:cNvCxnSpPr>
            <a:cxnSpLocks/>
          </p:cNvCxnSpPr>
          <p:nvPr/>
        </p:nvCxnSpPr>
        <p:spPr>
          <a:xfrm>
            <a:off x="4446601" y="2549946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C11573-3E84-2FD9-C9FB-98463932AC56}"/>
              </a:ext>
            </a:extLst>
          </p:cNvPr>
          <p:cNvCxnSpPr>
            <a:cxnSpLocks/>
          </p:cNvCxnSpPr>
          <p:nvPr/>
        </p:nvCxnSpPr>
        <p:spPr>
          <a:xfrm flipH="1">
            <a:off x="4077386" y="2585495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B5458E-B888-9E63-0544-BF54473613CD}"/>
              </a:ext>
            </a:extLst>
          </p:cNvPr>
          <p:cNvCxnSpPr>
            <a:cxnSpLocks/>
          </p:cNvCxnSpPr>
          <p:nvPr/>
        </p:nvCxnSpPr>
        <p:spPr>
          <a:xfrm>
            <a:off x="4748259" y="3088286"/>
            <a:ext cx="1210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C5693E-EED0-8848-4BB9-9F508CA3F2EB}"/>
              </a:ext>
            </a:extLst>
          </p:cNvPr>
          <p:cNvSpPr txBox="1"/>
          <p:nvPr/>
        </p:nvSpPr>
        <p:spPr>
          <a:xfrm>
            <a:off x="6240715" y="3196526"/>
            <a:ext cx="902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Anode wire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D61AF5-7995-1815-DE7C-163B612FC9D8}"/>
              </a:ext>
            </a:extLst>
          </p:cNvPr>
          <p:cNvSpPr txBox="1"/>
          <p:nvPr/>
        </p:nvSpPr>
        <p:spPr>
          <a:xfrm>
            <a:off x="242739" y="2763733"/>
            <a:ext cx="3501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Assumes high E field needed to produce enough UV’s so that plasma/ionizations can move longitudinally without being stopped by ethanol/quenching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CF5DEA7-6A80-1822-C8F0-7AE1ADB633DE}"/>
                  </a:ext>
                </a:extLst>
              </p:cNvPr>
              <p:cNvSpPr txBox="1"/>
              <p:nvPr/>
            </p:nvSpPr>
            <p:spPr>
              <a:xfrm>
                <a:off x="729810" y="3769685"/>
                <a:ext cx="893450" cy="445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CF5DEA7-6A80-1822-C8F0-7AE1ADB6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0" y="3769685"/>
                <a:ext cx="893450" cy="445635"/>
              </a:xfrm>
              <a:prstGeom prst="rect">
                <a:avLst/>
              </a:prstGeom>
              <a:blipFill>
                <a:blip r:embed="rId2"/>
                <a:stretch>
                  <a:fillRect l="-4225" t="-2778" r="-563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AFC7357-0F2D-312F-4CE4-F02F43DC1CCF}"/>
              </a:ext>
            </a:extLst>
          </p:cNvPr>
          <p:cNvSpPr txBox="1"/>
          <p:nvPr/>
        </p:nvSpPr>
        <p:spPr>
          <a:xfrm>
            <a:off x="73112" y="4374152"/>
            <a:ext cx="558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3         Combination of the two: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287885-28EA-6D77-4A4F-0B8EEB2CD10B}"/>
              </a:ext>
            </a:extLst>
          </p:cNvPr>
          <p:cNvSpPr txBox="1"/>
          <p:nvPr/>
        </p:nvSpPr>
        <p:spPr>
          <a:xfrm>
            <a:off x="355602" y="4700744"/>
            <a:ext cx="35277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plasma moves longitudinally slowly at the start then reaches the wire and moves at full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Slow speed at first as less UV emitted in low E region away from anode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90E9E0-1F07-5D0F-7F4D-C30B65AEA55A}"/>
              </a:ext>
            </a:extLst>
          </p:cNvPr>
          <p:cNvCxnSpPr/>
          <p:nvPr/>
        </p:nvCxnSpPr>
        <p:spPr>
          <a:xfrm>
            <a:off x="3937873" y="5194831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06F72E75-D622-A5FA-73E1-93CAFE168A38}"/>
              </a:ext>
            </a:extLst>
          </p:cNvPr>
          <p:cNvSpPr/>
          <p:nvPr/>
        </p:nvSpPr>
        <p:spPr>
          <a:xfrm>
            <a:off x="4340869" y="4377912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874EDB-E635-116A-9F63-9E105E2940F5}"/>
              </a:ext>
            </a:extLst>
          </p:cNvPr>
          <p:cNvCxnSpPr>
            <a:cxnSpLocks/>
          </p:cNvCxnSpPr>
          <p:nvPr/>
        </p:nvCxnSpPr>
        <p:spPr>
          <a:xfrm>
            <a:off x="4501124" y="4515093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13E0DB6-39A1-A5AC-4AD5-2A4E9C473840}"/>
              </a:ext>
            </a:extLst>
          </p:cNvPr>
          <p:cNvCxnSpPr>
            <a:cxnSpLocks/>
          </p:cNvCxnSpPr>
          <p:nvPr/>
        </p:nvCxnSpPr>
        <p:spPr>
          <a:xfrm flipH="1">
            <a:off x="4131909" y="4550642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2AD643-6272-9391-5591-D79CE91A8350}"/>
              </a:ext>
            </a:extLst>
          </p:cNvPr>
          <p:cNvCxnSpPr>
            <a:cxnSpLocks/>
          </p:cNvCxnSpPr>
          <p:nvPr/>
        </p:nvCxnSpPr>
        <p:spPr>
          <a:xfrm>
            <a:off x="4587786" y="4427747"/>
            <a:ext cx="412053" cy="254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95D9A77-CE05-33E0-4227-C0BA82F3E9F6}"/>
              </a:ext>
            </a:extLst>
          </p:cNvPr>
          <p:cNvSpPr txBox="1"/>
          <p:nvPr/>
        </p:nvSpPr>
        <p:spPr>
          <a:xfrm>
            <a:off x="6295238" y="5161673"/>
            <a:ext cx="902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Anode wire</a:t>
            </a:r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965916C4-02B1-3AB9-FB73-4A3F9BFE3D9A}"/>
              </a:ext>
            </a:extLst>
          </p:cNvPr>
          <p:cNvSpPr/>
          <p:nvPr/>
        </p:nvSpPr>
        <p:spPr>
          <a:xfrm>
            <a:off x="4985090" y="4682297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8079F2-7D73-B1EE-BC9F-11A756ED3DD4}"/>
              </a:ext>
            </a:extLst>
          </p:cNvPr>
          <p:cNvCxnSpPr>
            <a:cxnSpLocks/>
          </p:cNvCxnSpPr>
          <p:nvPr/>
        </p:nvCxnSpPr>
        <p:spPr>
          <a:xfrm>
            <a:off x="5189184" y="4781561"/>
            <a:ext cx="467759" cy="169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AE33A5B-1691-019A-875C-300B90713F5F}"/>
              </a:ext>
            </a:extLst>
          </p:cNvPr>
          <p:cNvCxnSpPr>
            <a:cxnSpLocks/>
          </p:cNvCxnSpPr>
          <p:nvPr/>
        </p:nvCxnSpPr>
        <p:spPr>
          <a:xfrm>
            <a:off x="5145345" y="4859433"/>
            <a:ext cx="72842" cy="310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23A5889-87DB-2BAA-92D8-CA4565BF12DF}"/>
              </a:ext>
            </a:extLst>
          </p:cNvPr>
          <p:cNvCxnSpPr>
            <a:cxnSpLocks/>
          </p:cNvCxnSpPr>
          <p:nvPr/>
        </p:nvCxnSpPr>
        <p:spPr>
          <a:xfrm flipH="1">
            <a:off x="4881944" y="4877771"/>
            <a:ext cx="105008" cy="283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5-point Star 40">
            <a:extLst>
              <a:ext uri="{FF2B5EF4-FFF2-40B4-BE49-F238E27FC236}">
                <a16:creationId xmlns:a16="http://schemas.microsoft.com/office/drawing/2014/main" id="{45794F04-ADFE-ED34-1586-B86F386AD4E3}"/>
              </a:ext>
            </a:extLst>
          </p:cNvPr>
          <p:cNvSpPr/>
          <p:nvPr/>
        </p:nvSpPr>
        <p:spPr>
          <a:xfrm>
            <a:off x="6049428" y="2955043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713ADAF-8D75-7602-1041-8E2285AB1D7D}"/>
              </a:ext>
            </a:extLst>
          </p:cNvPr>
          <p:cNvCxnSpPr>
            <a:cxnSpLocks/>
          </p:cNvCxnSpPr>
          <p:nvPr/>
        </p:nvCxnSpPr>
        <p:spPr>
          <a:xfrm>
            <a:off x="6295238" y="3064689"/>
            <a:ext cx="670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5-point Star 42">
            <a:extLst>
              <a:ext uri="{FF2B5EF4-FFF2-40B4-BE49-F238E27FC236}">
                <a16:creationId xmlns:a16="http://schemas.microsoft.com/office/drawing/2014/main" id="{223734D0-B6C2-FF02-4480-227FADE4C5C7}"/>
              </a:ext>
            </a:extLst>
          </p:cNvPr>
          <p:cNvSpPr/>
          <p:nvPr/>
        </p:nvSpPr>
        <p:spPr>
          <a:xfrm>
            <a:off x="5680378" y="4877726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47788E-0FE9-9018-183B-1D37C59C9565}"/>
              </a:ext>
            </a:extLst>
          </p:cNvPr>
          <p:cNvCxnSpPr>
            <a:cxnSpLocks/>
          </p:cNvCxnSpPr>
          <p:nvPr/>
        </p:nvCxnSpPr>
        <p:spPr>
          <a:xfrm>
            <a:off x="5867729" y="5014504"/>
            <a:ext cx="1152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diagram of a graph showing a uv photo&#10;&#10;Description automatically generated with medium confidence">
            <a:extLst>
              <a:ext uri="{FF2B5EF4-FFF2-40B4-BE49-F238E27FC236}">
                <a16:creationId xmlns:a16="http://schemas.microsoft.com/office/drawing/2014/main" id="{9D04DFDF-DB75-7E9F-C62B-74FCBC5A4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-1602"/>
          <a:stretch/>
        </p:blipFill>
        <p:spPr>
          <a:xfrm>
            <a:off x="7563730" y="747808"/>
            <a:ext cx="4542265" cy="181588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2BC70A5-62D9-12A2-8AC2-05291669CB22}"/>
              </a:ext>
            </a:extLst>
          </p:cNvPr>
          <p:cNvSpPr txBox="1"/>
          <p:nvPr/>
        </p:nvSpPr>
        <p:spPr>
          <a:xfrm>
            <a:off x="7456735" y="4476851"/>
            <a:ext cx="4379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***NEMO-3 </a:t>
            </a:r>
            <a:r>
              <a:rPr lang="en-US" dirty="0" err="1"/>
              <a:t>favoured</a:t>
            </a:r>
            <a:r>
              <a:rPr lang="en-US" dirty="0"/>
              <a:t> this </a:t>
            </a:r>
            <a:r>
              <a:rPr lang="en-US" dirty="0" err="1"/>
              <a:t>explantion</a:t>
            </a:r>
            <a:r>
              <a:rPr lang="en-US" dirty="0"/>
              <a:t> (with a big difference)</a:t>
            </a:r>
          </a:p>
        </p:txBody>
      </p:sp>
    </p:spTree>
    <p:extLst>
      <p:ext uri="{BB962C8B-B14F-4D97-AF65-F5344CB8AC3E}">
        <p14:creationId xmlns:p14="http://schemas.microsoft.com/office/powerpoint/2010/main" val="2647183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,arsaille attempt 1" id="{D77CD34F-D9B1-5444-A264-5898C6CCEC89}" vid="{46D120E9-90F8-2449-A1AA-6AFFB810FF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19923</TotalTime>
  <Words>5706</Words>
  <Application>Microsoft Macintosh PowerPoint</Application>
  <PresentationFormat>Widescreen</PresentationFormat>
  <Paragraphs>1543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8" baseType="lpstr">
      <vt:lpstr>Arial</vt:lpstr>
      <vt:lpstr>Calibri</vt:lpstr>
      <vt:lpstr>Calibri Light</vt:lpstr>
      <vt:lpstr>Cambria Math</vt:lpstr>
      <vt:lpstr>Office Theme</vt:lpstr>
      <vt:lpstr>Vertical Position Reconstruction Update</vt:lpstr>
      <vt:lpstr>Outline</vt:lpstr>
      <vt:lpstr>Outline</vt:lpstr>
      <vt:lpstr>Outline</vt:lpstr>
      <vt:lpstr>Outline</vt:lpstr>
      <vt:lpstr>Overview of Tracker</vt:lpstr>
      <vt:lpstr>Overview of Current Reconstruction </vt:lpstr>
      <vt:lpstr>Overview of Tracker Cell</vt:lpstr>
      <vt:lpstr>Overview of Tracker Cell</vt:lpstr>
      <vt:lpstr>Overview of Tracker Cell</vt:lpstr>
      <vt:lpstr>Overview of Tracker Cell</vt:lpstr>
      <vt:lpstr>Overview of Tracker Cell</vt:lpstr>
      <vt:lpstr>Overview of Tracker Cell</vt:lpstr>
      <vt:lpstr>Reconstruction Procedure</vt:lpstr>
      <vt:lpstr>Reconstruction Procedure</vt:lpstr>
      <vt:lpstr>Reconstruction Procedure</vt:lpstr>
      <vt:lpstr>Reconstruction Procedure</vt:lpstr>
      <vt:lpstr>Reconstruction Procedure</vt:lpstr>
      <vt:lpstr>Reconstruction Procedure</vt:lpstr>
      <vt:lpstr>Assumptions made in reconstruction </vt:lpstr>
      <vt:lpstr>Assumptions made in reconstruction </vt:lpstr>
      <vt:lpstr>Assumptions made in reconstruction </vt:lpstr>
      <vt:lpstr>Assumptions made in reconstruction </vt:lpstr>
      <vt:lpstr>Assumptions made in reconstruction </vt:lpstr>
      <vt:lpstr>Assumption 1 – Constant Plasma Speed </vt:lpstr>
      <vt:lpstr>Assumption 1 – Constant Plasma Speed </vt:lpstr>
      <vt:lpstr>Assumption 1 – Constant Plasma Speed </vt:lpstr>
      <vt:lpstr>Assumption 1 – Constant Plasma Speed </vt:lpstr>
      <vt:lpstr>Assumption 1 – Constant Plasma Speed </vt:lpstr>
      <vt:lpstr>Assumption 1 – Constant Plasma Speed </vt:lpstr>
      <vt:lpstr>Evidence of Deceleration</vt:lpstr>
      <vt:lpstr>Evidence of Deceleration</vt:lpstr>
      <vt:lpstr>Evidence of Deceleration</vt:lpstr>
      <vt:lpstr>Evidence of Deceleration</vt:lpstr>
      <vt:lpstr>Scale of effect</vt:lpstr>
      <vt:lpstr>Scale of effect</vt:lpstr>
      <vt:lpstr>Scale of effect</vt:lpstr>
      <vt:lpstr>Scale of effect</vt:lpstr>
      <vt:lpstr>Scale of effect</vt:lpstr>
      <vt:lpstr>Correction</vt:lpstr>
      <vt:lpstr>Correction</vt:lpstr>
      <vt:lpstr>Correction</vt:lpstr>
      <vt:lpstr>Correction</vt:lpstr>
      <vt:lpstr>Correction</vt:lpstr>
      <vt:lpstr>Correction</vt:lpstr>
      <vt:lpstr>Correction</vt:lpstr>
      <vt:lpstr>Correction</vt:lpstr>
      <vt:lpstr>Assumptions made in reconstruction </vt:lpstr>
      <vt:lpstr>Assumption 2 – Timestamps don’t need correcting</vt:lpstr>
      <vt:lpstr>Assumption 2 – Timestamps don’t need correcting</vt:lpstr>
      <vt:lpstr>Assumption 2 – Timestamps don’t need correcting</vt:lpstr>
      <vt:lpstr>Assumption 2 – Timestamps don’t need correcting</vt:lpstr>
      <vt:lpstr>Assumption 2 – Timestamps don’t need correcting</vt:lpstr>
      <vt:lpstr>Assumption 2 – Timestamps don’t need correcting</vt:lpstr>
      <vt:lpstr>Assumption 2 – Timestamps don’t need correcting</vt:lpstr>
      <vt:lpstr>Scale of Effect from Real Waveform</vt:lpstr>
      <vt:lpstr>Evidence of height dependent TS correction effects</vt:lpstr>
      <vt:lpstr>Evidence of height dependent TS correction effects</vt:lpstr>
      <vt:lpstr>Evidence of height dependent TS correction effects</vt:lpstr>
      <vt:lpstr>Evidence of height dependent TS correction effects</vt:lpstr>
      <vt:lpstr>Evidence of height dependent TS correction effects</vt:lpstr>
      <vt:lpstr>Evidence of height dependent TS correction effects</vt:lpstr>
      <vt:lpstr>Evidence of height dependent TS correction effects</vt:lpstr>
      <vt:lpstr>Evidence of height dependent TS correction effects</vt:lpstr>
      <vt:lpstr>Evidence of height dependent TS correction effects</vt:lpstr>
      <vt:lpstr>Evidence of height dependent TS correction effects</vt:lpstr>
      <vt:lpstr>Evidence of height dependent TS correction effects</vt:lpstr>
      <vt:lpstr>Evidence of height dependent TS correction effects</vt:lpstr>
      <vt:lpstr>Assumptions made in reconstruction </vt:lpstr>
      <vt:lpstr>Vertical Position Uncertainty Overview</vt:lpstr>
      <vt:lpstr>Vertical Position Uncertainty Overview</vt:lpstr>
      <vt:lpstr>Vertical Position Uncertainty Overview</vt:lpstr>
      <vt:lpstr>Vertical Position Uncertainty Overview</vt:lpstr>
      <vt:lpstr>Vertical Position Uncertainty Overview</vt:lpstr>
      <vt:lpstr>Summary</vt:lpstr>
      <vt:lpstr>Summary</vt:lpstr>
      <vt:lpstr>Summary</vt:lpstr>
      <vt:lpstr>Summary</vt:lpstr>
      <vt:lpstr>Thanks</vt:lpstr>
      <vt:lpstr>Extra Slides</vt:lpstr>
      <vt:lpstr>Anode time reconstruction</vt:lpstr>
      <vt:lpstr>Assumptions made in reconstruction </vt:lpstr>
      <vt:lpstr>Assumption 3 – Angle of track doesn’t affect reconstruction ability</vt:lpstr>
      <vt:lpstr>Assumption 3 – Angle of track doesn’t affect reconstruction ability</vt:lpstr>
      <vt:lpstr>Evidence of angle effect</vt:lpstr>
      <vt:lpstr>Correct for Angle Effect</vt:lpstr>
      <vt:lpstr>Further Assumption – Effective Height</vt:lpstr>
      <vt:lpstr>Further Assumption – Nearest Ionisation</vt:lpstr>
      <vt:lpstr>Further Assumption – Nearest Ionisation</vt:lpstr>
      <vt:lpstr>Further Assumption – Nearest Ionisation</vt:lpstr>
      <vt:lpstr>Further Assumption – Edge Drift Effect</vt:lpstr>
      <vt:lpstr>Extra – Deceleration Cause Slide 1</vt:lpstr>
      <vt:lpstr>Extra – Deceleration Cause Slide 2</vt:lpstr>
      <vt:lpstr>Extra – Deceleration Cause Slide 3</vt:lpstr>
      <vt:lpstr>Extra – Deceleration Cause Slide 4</vt:lpstr>
      <vt:lpstr>Extra – Deceleration Evidence Slide 1</vt:lpstr>
      <vt:lpstr>Extra – Deceleration Model Slide 1 </vt:lpstr>
      <vt:lpstr>Extra – Deceleration Model Slide 2 </vt:lpstr>
      <vt:lpstr>How does the Plasma Move?</vt:lpstr>
      <vt:lpstr>Extra - Correction</vt:lpstr>
      <vt:lpstr>Overview of Tracker Cell</vt:lpstr>
      <vt:lpstr>Overview of Tracker Cell</vt:lpstr>
      <vt:lpstr>Sequence of Events of a Tracker Hit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Vertical Position Reconstruction Update</dc:title>
  <dc:subject/>
  <dc:creator>Sam Pratt</dc:creator>
  <cp:keywords/>
  <dc:description/>
  <cp:lastModifiedBy>Sam Pratt</cp:lastModifiedBy>
  <cp:revision>17</cp:revision>
  <dcterms:created xsi:type="dcterms:W3CDTF">2024-02-10T12:22:12Z</dcterms:created>
  <dcterms:modified xsi:type="dcterms:W3CDTF">2024-03-07T10:49:23Z</dcterms:modified>
  <cp:category/>
</cp:coreProperties>
</file>